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ree Serif" panose="020B0604020202020204" charset="0"/>
      <p:regular r:id="rId24"/>
    </p:embeddedFont>
    <p:embeddedFont>
      <p:font typeface="Open Sans" panose="020B0606030504020204" pitchFamily="34" charset="0"/>
      <p:regular r:id="rId25"/>
    </p:embeddedFont>
    <p:embeddedFont>
      <p:font typeface="Open Sans Bold" panose="020B0604020202020204" charset="0"/>
      <p:regular r:id="rId26"/>
    </p:embeddedFont>
    <p:embeddedFont>
      <p:font typeface="Roboto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-254968" y="0"/>
            <a:ext cx="18542968" cy="816037"/>
            <a:chOff x="0" y="0"/>
            <a:chExt cx="4883745" cy="2149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3745" cy="214923"/>
            </a:xfrm>
            <a:custGeom>
              <a:avLst/>
              <a:gdLst/>
              <a:ahLst/>
              <a:cxnLst/>
              <a:rect l="l" t="t" r="r" b="b"/>
              <a:pathLst>
                <a:path w="4883745" h="214923">
                  <a:moveTo>
                    <a:pt x="0" y="0"/>
                  </a:moveTo>
                  <a:lnTo>
                    <a:pt x="4883745" y="0"/>
                  </a:lnTo>
                  <a:lnTo>
                    <a:pt x="4883745" y="214923"/>
                  </a:lnTo>
                  <a:lnTo>
                    <a:pt x="0" y="214923"/>
                  </a:lnTo>
                  <a:close/>
                </a:path>
              </a:pathLst>
            </a:custGeom>
            <a:solidFill>
              <a:srgbClr val="FFFFFF">
                <a:alpha val="38824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3745" cy="25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9290" y="0"/>
            <a:ext cx="2834643" cy="698031"/>
          </a:xfrm>
          <a:custGeom>
            <a:avLst/>
            <a:gdLst/>
            <a:ahLst/>
            <a:cxnLst/>
            <a:rect l="l" t="t" r="r" b="b"/>
            <a:pathLst>
              <a:path w="2834643" h="698031">
                <a:moveTo>
                  <a:pt x="0" y="0"/>
                </a:moveTo>
                <a:lnTo>
                  <a:pt x="2834643" y="0"/>
                </a:lnTo>
                <a:lnTo>
                  <a:pt x="2834643" y="698031"/>
                </a:lnTo>
                <a:lnTo>
                  <a:pt x="0" y="698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-6958331" y="4412521"/>
            <a:ext cx="8855084" cy="1689908"/>
            <a:chOff x="0" y="0"/>
            <a:chExt cx="2332203" cy="4450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2203" cy="445079"/>
            </a:xfrm>
            <a:custGeom>
              <a:avLst/>
              <a:gdLst/>
              <a:ahLst/>
              <a:cxnLst/>
              <a:rect l="l" t="t" r="r" b="b"/>
              <a:pathLst>
                <a:path w="2332203" h="445079">
                  <a:moveTo>
                    <a:pt x="0" y="0"/>
                  </a:moveTo>
                  <a:lnTo>
                    <a:pt x="2332203" y="0"/>
                  </a:lnTo>
                  <a:lnTo>
                    <a:pt x="2332203" y="445079"/>
                  </a:lnTo>
                  <a:lnTo>
                    <a:pt x="0" y="445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32203" cy="483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09743" y="9526098"/>
            <a:ext cx="448205" cy="44820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19898" y="9526098"/>
            <a:ext cx="448205" cy="44820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4981B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30052" y="9526098"/>
            <a:ext cx="448205" cy="44820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4981B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16080" y="0"/>
            <a:ext cx="1719351" cy="816037"/>
            <a:chOff x="0" y="0"/>
            <a:chExt cx="452833" cy="2149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52833" cy="214923"/>
            </a:xfrm>
            <a:custGeom>
              <a:avLst/>
              <a:gdLst/>
              <a:ahLst/>
              <a:cxnLst/>
              <a:rect l="l" t="t" r="r" b="b"/>
              <a:pathLst>
                <a:path w="452833" h="214923">
                  <a:moveTo>
                    <a:pt x="0" y="0"/>
                  </a:moveTo>
                  <a:lnTo>
                    <a:pt x="452833" y="0"/>
                  </a:lnTo>
                  <a:lnTo>
                    <a:pt x="452833" y="214923"/>
                  </a:lnTo>
                  <a:lnTo>
                    <a:pt x="0" y="214923"/>
                  </a:ln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52833" cy="25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74521" y="1558987"/>
            <a:ext cx="15738957" cy="358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11"/>
              </a:lnSpc>
            </a:pPr>
            <a:r>
              <a:rPr lang="en-US" sz="26645" b="1" spc="42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Petsocity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925981" y="4243363"/>
            <a:ext cx="8855084" cy="1689908"/>
            <a:chOff x="0" y="0"/>
            <a:chExt cx="2332203" cy="4450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32203" cy="445079"/>
            </a:xfrm>
            <a:custGeom>
              <a:avLst/>
              <a:gdLst/>
              <a:ahLst/>
              <a:cxnLst/>
              <a:rect l="l" t="t" r="r" b="b"/>
              <a:pathLst>
                <a:path w="2332203" h="445079">
                  <a:moveTo>
                    <a:pt x="0" y="0"/>
                  </a:moveTo>
                  <a:lnTo>
                    <a:pt x="2332203" y="0"/>
                  </a:lnTo>
                  <a:lnTo>
                    <a:pt x="2332203" y="445079"/>
                  </a:lnTo>
                  <a:lnTo>
                    <a:pt x="0" y="445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332203" cy="483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9290" y="7645240"/>
            <a:ext cx="5071654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Integrantes: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Felipe Navarro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Alan Astudillo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Alexis Ramirez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Vania Vargas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216706" y="8611592"/>
            <a:ext cx="5025628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Profesor:</a:t>
            </a: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Tomas Opazo Toro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Asignatura:</a:t>
            </a: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Desarrollo FullStack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Fecha:</a:t>
            </a: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12/07/2025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54155" y="117641"/>
            <a:ext cx="1070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Inicio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06138" y="84486"/>
            <a:ext cx="32211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Quienes somos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22630" y="117641"/>
            <a:ext cx="32211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927" y="422824"/>
            <a:ext cx="159765" cy="1211752"/>
            <a:chOff x="0" y="0"/>
            <a:chExt cx="42078" cy="319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15" y="1010049"/>
            <a:ext cx="6956740" cy="9400412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63783" y="4535680"/>
            <a:ext cx="9213266" cy="5284618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6510" b="-16510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26439" y="2533279"/>
            <a:ext cx="7117125" cy="3049646"/>
            <a:chOff x="0" y="0"/>
            <a:chExt cx="2021750" cy="8663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21750" cy="866308"/>
            </a:xfrm>
            <a:custGeom>
              <a:avLst/>
              <a:gdLst/>
              <a:ahLst/>
              <a:cxnLst/>
              <a:rect l="l" t="t" r="r" b="b"/>
              <a:pathLst>
                <a:path w="2021750" h="866308">
                  <a:moveTo>
                    <a:pt x="55477" y="0"/>
                  </a:moveTo>
                  <a:lnTo>
                    <a:pt x="1966272" y="0"/>
                  </a:lnTo>
                  <a:cubicBezTo>
                    <a:pt x="1996912" y="0"/>
                    <a:pt x="2021750" y="24838"/>
                    <a:pt x="2021750" y="55477"/>
                  </a:cubicBezTo>
                  <a:lnTo>
                    <a:pt x="2021750" y="810831"/>
                  </a:lnTo>
                  <a:cubicBezTo>
                    <a:pt x="2021750" y="825544"/>
                    <a:pt x="2015905" y="839655"/>
                    <a:pt x="2005501" y="850059"/>
                  </a:cubicBezTo>
                  <a:cubicBezTo>
                    <a:pt x="1995097" y="860463"/>
                    <a:pt x="1980986" y="866308"/>
                    <a:pt x="1966272" y="866308"/>
                  </a:cubicBezTo>
                  <a:lnTo>
                    <a:pt x="55477" y="866308"/>
                  </a:lnTo>
                  <a:cubicBezTo>
                    <a:pt x="24838" y="866308"/>
                    <a:pt x="0" y="841470"/>
                    <a:pt x="0" y="810831"/>
                  </a:cubicBezTo>
                  <a:lnTo>
                    <a:pt x="0" y="55477"/>
                  </a:lnTo>
                  <a:cubicBezTo>
                    <a:pt x="0" y="40764"/>
                    <a:pt x="5845" y="26653"/>
                    <a:pt x="16249" y="16249"/>
                  </a:cubicBezTo>
                  <a:cubicBezTo>
                    <a:pt x="26653" y="5845"/>
                    <a:pt x="40764" y="0"/>
                    <a:pt x="55477" y="0"/>
                  </a:cubicBezTo>
                  <a:close/>
                </a:path>
              </a:pathLst>
            </a:custGeom>
            <a:solidFill>
              <a:srgbClr val="A5DEF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21750" cy="904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6439" y="6018761"/>
            <a:ext cx="7117125" cy="3049646"/>
            <a:chOff x="0" y="0"/>
            <a:chExt cx="2021750" cy="8663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21750" cy="866308"/>
            </a:xfrm>
            <a:custGeom>
              <a:avLst/>
              <a:gdLst/>
              <a:ahLst/>
              <a:cxnLst/>
              <a:rect l="l" t="t" r="r" b="b"/>
              <a:pathLst>
                <a:path w="2021750" h="866308">
                  <a:moveTo>
                    <a:pt x="55477" y="0"/>
                  </a:moveTo>
                  <a:lnTo>
                    <a:pt x="1966272" y="0"/>
                  </a:lnTo>
                  <a:cubicBezTo>
                    <a:pt x="1996912" y="0"/>
                    <a:pt x="2021750" y="24838"/>
                    <a:pt x="2021750" y="55477"/>
                  </a:cubicBezTo>
                  <a:lnTo>
                    <a:pt x="2021750" y="810831"/>
                  </a:lnTo>
                  <a:cubicBezTo>
                    <a:pt x="2021750" y="825544"/>
                    <a:pt x="2015905" y="839655"/>
                    <a:pt x="2005501" y="850059"/>
                  </a:cubicBezTo>
                  <a:cubicBezTo>
                    <a:pt x="1995097" y="860463"/>
                    <a:pt x="1980986" y="866308"/>
                    <a:pt x="1966272" y="866308"/>
                  </a:cubicBezTo>
                  <a:lnTo>
                    <a:pt x="55477" y="866308"/>
                  </a:lnTo>
                  <a:cubicBezTo>
                    <a:pt x="24838" y="866308"/>
                    <a:pt x="0" y="841470"/>
                    <a:pt x="0" y="810831"/>
                  </a:cubicBezTo>
                  <a:lnTo>
                    <a:pt x="0" y="55477"/>
                  </a:lnTo>
                  <a:cubicBezTo>
                    <a:pt x="0" y="40764"/>
                    <a:pt x="5845" y="26653"/>
                    <a:pt x="16249" y="16249"/>
                  </a:cubicBezTo>
                  <a:cubicBezTo>
                    <a:pt x="26653" y="5845"/>
                    <a:pt x="40764" y="0"/>
                    <a:pt x="55477" y="0"/>
                  </a:cubicBezTo>
                  <a:close/>
                </a:path>
              </a:pathLst>
            </a:custGeom>
            <a:solidFill>
              <a:srgbClr val="68A1D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21750" cy="904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20588" y="-7818782"/>
            <a:ext cx="3086100" cy="8847482"/>
            <a:chOff x="0" y="0"/>
            <a:chExt cx="812800" cy="23302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330201"/>
            </a:xfrm>
            <a:custGeom>
              <a:avLst/>
              <a:gdLst/>
              <a:ahLst/>
              <a:cxnLst/>
              <a:rect l="l" t="t" r="r" b="b"/>
              <a:pathLst>
                <a:path w="812800" h="2330201">
                  <a:moveTo>
                    <a:pt x="0" y="0"/>
                  </a:moveTo>
                  <a:lnTo>
                    <a:pt x="812800" y="0"/>
                  </a:lnTo>
                  <a:lnTo>
                    <a:pt x="812800" y="2330201"/>
                  </a:lnTo>
                  <a:lnTo>
                    <a:pt x="0" y="2330201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2368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941166" y="2141157"/>
            <a:ext cx="7087672" cy="376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8"/>
              </a:lnSpc>
            </a:pPr>
            <a:endParaRPr/>
          </a:p>
          <a:p>
            <a:pPr algn="ctr">
              <a:lnSpc>
                <a:spcPts val="4978"/>
              </a:lnSpc>
            </a:pPr>
            <a:r>
              <a:rPr lang="en-US" sz="355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utilizó Java 24 y Spring Boot con estructura MVC (modelo, servicio, controlador, repositorio).</a:t>
            </a:r>
          </a:p>
          <a:p>
            <a:pPr algn="ctr">
              <a:lnSpc>
                <a:spcPts val="4978"/>
              </a:lnSpc>
            </a:pPr>
            <a:endParaRPr lang="en-US" sz="3555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4726" y="537527"/>
            <a:ext cx="144684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 de Componentes Backend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26439" y="6262911"/>
            <a:ext cx="7117125" cy="250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57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Configuración de perfiles (prod, dev, test) con archivos application.properties para separar entornos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814" y="1294204"/>
            <a:ext cx="19337472" cy="8992796"/>
            <a:chOff x="0" y="0"/>
            <a:chExt cx="5092997" cy="2368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2997" cy="2368473"/>
            </a:xfrm>
            <a:custGeom>
              <a:avLst/>
              <a:gdLst/>
              <a:ahLst/>
              <a:cxnLst/>
              <a:rect l="l" t="t" r="r" b="b"/>
              <a:pathLst>
                <a:path w="5092997" h="2368473">
                  <a:moveTo>
                    <a:pt x="0" y="0"/>
                  </a:moveTo>
                  <a:lnTo>
                    <a:pt x="5092997" y="0"/>
                  </a:lnTo>
                  <a:lnTo>
                    <a:pt x="5092997" y="2368473"/>
                  </a:lnTo>
                  <a:lnTo>
                    <a:pt x="0" y="2368473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2997" cy="240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68215" y="0"/>
            <a:ext cx="20298238" cy="1437473"/>
            <a:chOff x="0" y="0"/>
            <a:chExt cx="5346038" cy="3785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46038" cy="378594"/>
            </a:xfrm>
            <a:custGeom>
              <a:avLst/>
              <a:gdLst/>
              <a:ahLst/>
              <a:cxnLst/>
              <a:rect l="l" t="t" r="r" b="b"/>
              <a:pathLst>
                <a:path w="5346038" h="378594">
                  <a:moveTo>
                    <a:pt x="0" y="0"/>
                  </a:moveTo>
                  <a:lnTo>
                    <a:pt x="5346038" y="0"/>
                  </a:lnTo>
                  <a:lnTo>
                    <a:pt x="5346038" y="378594"/>
                  </a:lnTo>
                  <a:lnTo>
                    <a:pt x="0" y="378594"/>
                  </a:lnTo>
                  <a:close/>
                </a:path>
              </a:pathLst>
            </a:custGeom>
            <a:solidFill>
              <a:srgbClr val="1B191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46038" cy="41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59458" y="0"/>
            <a:ext cx="24806916" cy="666750"/>
          </a:xfrm>
          <a:custGeom>
            <a:avLst/>
            <a:gdLst/>
            <a:ahLst/>
            <a:cxnLst/>
            <a:rect l="l" t="t" r="r" b="b"/>
            <a:pathLst>
              <a:path w="24806916" h="666750">
                <a:moveTo>
                  <a:pt x="0" y="0"/>
                </a:moveTo>
                <a:lnTo>
                  <a:pt x="24806916" y="0"/>
                </a:lnTo>
                <a:lnTo>
                  <a:pt x="2480691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96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7714959" y="146309"/>
            <a:ext cx="3086100" cy="360658"/>
            <a:chOff x="0" y="0"/>
            <a:chExt cx="812800" cy="949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94988"/>
            </a:xfrm>
            <a:custGeom>
              <a:avLst/>
              <a:gdLst/>
              <a:ahLst/>
              <a:cxnLst/>
              <a:rect l="l" t="t" r="r" b="b"/>
              <a:pathLst>
                <a:path w="812800" h="94988">
                  <a:moveTo>
                    <a:pt x="0" y="0"/>
                  </a:moveTo>
                  <a:lnTo>
                    <a:pt x="812800" y="0"/>
                  </a:lnTo>
                  <a:lnTo>
                    <a:pt x="812800" y="94988"/>
                  </a:lnTo>
                  <a:lnTo>
                    <a:pt x="0" y="94988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33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9613" y="619927"/>
            <a:ext cx="4842517" cy="817546"/>
          </a:xfrm>
          <a:custGeom>
            <a:avLst/>
            <a:gdLst/>
            <a:ahLst/>
            <a:cxnLst/>
            <a:rect l="l" t="t" r="r" b="b"/>
            <a:pathLst>
              <a:path w="4842517" h="817546">
                <a:moveTo>
                  <a:pt x="0" y="0"/>
                </a:moveTo>
                <a:lnTo>
                  <a:pt x="4842516" y="0"/>
                </a:lnTo>
                <a:lnTo>
                  <a:pt x="4842516" y="817546"/>
                </a:lnTo>
                <a:lnTo>
                  <a:pt x="0" y="81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19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5117029" y="863448"/>
            <a:ext cx="3949157" cy="454828"/>
            <a:chOff x="0" y="0"/>
            <a:chExt cx="1040107" cy="1197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0107" cy="119790"/>
            </a:xfrm>
            <a:custGeom>
              <a:avLst/>
              <a:gdLst/>
              <a:ahLst/>
              <a:cxnLst/>
              <a:rect l="l" t="t" r="r" b="b"/>
              <a:pathLst>
                <a:path w="1040107" h="119790">
                  <a:moveTo>
                    <a:pt x="0" y="0"/>
                  </a:moveTo>
                  <a:lnTo>
                    <a:pt x="1040107" y="0"/>
                  </a:lnTo>
                  <a:lnTo>
                    <a:pt x="1040107" y="119790"/>
                  </a:lnTo>
                  <a:lnTo>
                    <a:pt x="0" y="11979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40107" cy="157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3775504" y="3857509"/>
            <a:ext cx="15744131" cy="3086100"/>
            <a:chOff x="0" y="0"/>
            <a:chExt cx="4146603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46602" cy="812800"/>
            </a:xfrm>
            <a:custGeom>
              <a:avLst/>
              <a:gdLst/>
              <a:ahLst/>
              <a:cxnLst/>
              <a:rect l="l" t="t" r="r" b="b"/>
              <a:pathLst>
                <a:path w="4146602" h="812800">
                  <a:moveTo>
                    <a:pt x="0" y="0"/>
                  </a:moveTo>
                  <a:lnTo>
                    <a:pt x="4146602" y="0"/>
                  </a:lnTo>
                  <a:lnTo>
                    <a:pt x="41466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14660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0981" y="839376"/>
            <a:ext cx="3561334" cy="454828"/>
            <a:chOff x="0" y="0"/>
            <a:chExt cx="937964" cy="1197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37964" cy="119790"/>
            </a:xfrm>
            <a:custGeom>
              <a:avLst/>
              <a:gdLst/>
              <a:ahLst/>
              <a:cxnLst/>
              <a:rect l="l" t="t" r="r" b="b"/>
              <a:pathLst>
                <a:path w="937964" h="119790">
                  <a:moveTo>
                    <a:pt x="0" y="0"/>
                  </a:moveTo>
                  <a:lnTo>
                    <a:pt x="937964" y="0"/>
                  </a:lnTo>
                  <a:lnTo>
                    <a:pt x="937964" y="119790"/>
                  </a:lnTo>
                  <a:lnTo>
                    <a:pt x="0" y="11979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37964" cy="157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9078967" y="-7719308"/>
            <a:ext cx="52252" cy="18365814"/>
            <a:chOff x="0" y="0"/>
            <a:chExt cx="13762" cy="48370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62" cy="4837087"/>
            </a:xfrm>
            <a:custGeom>
              <a:avLst/>
              <a:gdLst/>
              <a:ahLst/>
              <a:cxnLst/>
              <a:rect l="l" t="t" r="r" b="b"/>
              <a:pathLst>
                <a:path w="13762" h="4837087">
                  <a:moveTo>
                    <a:pt x="0" y="0"/>
                  </a:moveTo>
                  <a:lnTo>
                    <a:pt x="13762" y="0"/>
                  </a:lnTo>
                  <a:lnTo>
                    <a:pt x="13762" y="4837087"/>
                  </a:lnTo>
                  <a:lnTo>
                    <a:pt x="0" y="48370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3762" cy="4875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8231006" y="49638"/>
            <a:ext cx="24806916" cy="666750"/>
          </a:xfrm>
          <a:custGeom>
            <a:avLst/>
            <a:gdLst/>
            <a:ahLst/>
            <a:cxnLst/>
            <a:rect l="l" t="t" r="r" b="b"/>
            <a:pathLst>
              <a:path w="24806916" h="666750">
                <a:moveTo>
                  <a:pt x="0" y="0"/>
                </a:moveTo>
                <a:lnTo>
                  <a:pt x="24806916" y="0"/>
                </a:lnTo>
                <a:lnTo>
                  <a:pt x="2480691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96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6" name="Freeform 26"/>
          <p:cNvSpPr/>
          <p:nvPr/>
        </p:nvSpPr>
        <p:spPr>
          <a:xfrm>
            <a:off x="-1023289" y="1508775"/>
            <a:ext cx="16610314" cy="8782703"/>
          </a:xfrm>
          <a:custGeom>
            <a:avLst/>
            <a:gdLst/>
            <a:ahLst/>
            <a:cxnLst/>
            <a:rect l="l" t="t" r="r" b="b"/>
            <a:pathLst>
              <a:path w="16610314" h="8782703">
                <a:moveTo>
                  <a:pt x="0" y="0"/>
                </a:moveTo>
                <a:lnTo>
                  <a:pt x="16610314" y="0"/>
                </a:lnTo>
                <a:lnTo>
                  <a:pt x="16610314" y="8782704"/>
                </a:lnTo>
                <a:lnTo>
                  <a:pt x="0" y="8782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7" name="TextBox 27"/>
          <p:cNvSpPr txBox="1"/>
          <p:nvPr/>
        </p:nvSpPr>
        <p:spPr>
          <a:xfrm>
            <a:off x="5245867" y="-17037"/>
            <a:ext cx="8433015" cy="61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361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Integración y Comunicación RESTful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3944" y="797440"/>
            <a:ext cx="3873854" cy="43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Usuariocontroller.java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958550" y="3857509"/>
            <a:ext cx="15744131" cy="3086100"/>
            <a:chOff x="0" y="0"/>
            <a:chExt cx="41466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146602" cy="812800"/>
            </a:xfrm>
            <a:custGeom>
              <a:avLst/>
              <a:gdLst/>
              <a:ahLst/>
              <a:cxnLst/>
              <a:rect l="l" t="t" r="r" b="b"/>
              <a:pathLst>
                <a:path w="4146602" h="812800">
                  <a:moveTo>
                    <a:pt x="0" y="0"/>
                  </a:moveTo>
                  <a:lnTo>
                    <a:pt x="4146602" y="0"/>
                  </a:lnTo>
                  <a:lnTo>
                    <a:pt x="41466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14660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814" y="1294204"/>
            <a:ext cx="19337472" cy="8992796"/>
            <a:chOff x="0" y="0"/>
            <a:chExt cx="5092997" cy="2368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2997" cy="2368473"/>
            </a:xfrm>
            <a:custGeom>
              <a:avLst/>
              <a:gdLst/>
              <a:ahLst/>
              <a:cxnLst/>
              <a:rect l="l" t="t" r="r" b="b"/>
              <a:pathLst>
                <a:path w="5092997" h="2368473">
                  <a:moveTo>
                    <a:pt x="0" y="0"/>
                  </a:moveTo>
                  <a:lnTo>
                    <a:pt x="5092997" y="0"/>
                  </a:lnTo>
                  <a:lnTo>
                    <a:pt x="5092997" y="2368473"/>
                  </a:lnTo>
                  <a:lnTo>
                    <a:pt x="0" y="2368473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2997" cy="240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915020" y="1456523"/>
            <a:ext cx="16499966" cy="8724357"/>
          </a:xfrm>
          <a:custGeom>
            <a:avLst/>
            <a:gdLst/>
            <a:ahLst/>
            <a:cxnLst/>
            <a:rect l="l" t="t" r="r" b="b"/>
            <a:pathLst>
              <a:path w="16499966" h="8724357">
                <a:moveTo>
                  <a:pt x="0" y="0"/>
                </a:moveTo>
                <a:lnTo>
                  <a:pt x="16499966" y="0"/>
                </a:lnTo>
                <a:lnTo>
                  <a:pt x="16499966" y="8724357"/>
                </a:lnTo>
                <a:lnTo>
                  <a:pt x="0" y="8724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8707782" y="1489725"/>
            <a:ext cx="9580218" cy="11475728"/>
          </a:xfrm>
          <a:custGeom>
            <a:avLst/>
            <a:gdLst/>
            <a:ahLst/>
            <a:cxnLst/>
            <a:rect l="l" t="t" r="r" b="b"/>
            <a:pathLst>
              <a:path w="9580218" h="11475728">
                <a:moveTo>
                  <a:pt x="0" y="0"/>
                </a:moveTo>
                <a:lnTo>
                  <a:pt x="9580218" y="0"/>
                </a:lnTo>
                <a:lnTo>
                  <a:pt x="9580218" y="11475729"/>
                </a:lnTo>
                <a:lnTo>
                  <a:pt x="0" y="11475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62" b="-71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8707782" y="7080252"/>
            <a:ext cx="8011794" cy="5996719"/>
          </a:xfrm>
          <a:custGeom>
            <a:avLst/>
            <a:gdLst/>
            <a:ahLst/>
            <a:cxnLst/>
            <a:rect l="l" t="t" r="r" b="b"/>
            <a:pathLst>
              <a:path w="8011794" h="5996719">
                <a:moveTo>
                  <a:pt x="0" y="0"/>
                </a:moveTo>
                <a:lnTo>
                  <a:pt x="8011794" y="0"/>
                </a:lnTo>
                <a:lnTo>
                  <a:pt x="8011794" y="5996720"/>
                </a:lnTo>
                <a:lnTo>
                  <a:pt x="0" y="599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7880" b="-851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8" name="Group 8"/>
          <p:cNvGrpSpPr/>
          <p:nvPr/>
        </p:nvGrpSpPr>
        <p:grpSpPr>
          <a:xfrm>
            <a:off x="16667232" y="708025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1F1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768215" y="0"/>
            <a:ext cx="20298238" cy="1437473"/>
            <a:chOff x="0" y="0"/>
            <a:chExt cx="5346038" cy="378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46038" cy="378594"/>
            </a:xfrm>
            <a:custGeom>
              <a:avLst/>
              <a:gdLst/>
              <a:ahLst/>
              <a:cxnLst/>
              <a:rect l="l" t="t" r="r" b="b"/>
              <a:pathLst>
                <a:path w="5346038" h="378594">
                  <a:moveTo>
                    <a:pt x="0" y="0"/>
                  </a:moveTo>
                  <a:lnTo>
                    <a:pt x="5346038" y="0"/>
                  </a:lnTo>
                  <a:lnTo>
                    <a:pt x="5346038" y="378594"/>
                  </a:lnTo>
                  <a:lnTo>
                    <a:pt x="0" y="378594"/>
                  </a:lnTo>
                  <a:close/>
                </a:path>
              </a:pathLst>
            </a:custGeom>
            <a:solidFill>
              <a:srgbClr val="1B191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346038" cy="41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3259458" y="0"/>
            <a:ext cx="24806916" cy="666750"/>
          </a:xfrm>
          <a:custGeom>
            <a:avLst/>
            <a:gdLst/>
            <a:ahLst/>
            <a:cxnLst/>
            <a:rect l="l" t="t" r="r" b="b"/>
            <a:pathLst>
              <a:path w="24806916" h="666750">
                <a:moveTo>
                  <a:pt x="0" y="0"/>
                </a:moveTo>
                <a:lnTo>
                  <a:pt x="24806916" y="0"/>
                </a:lnTo>
                <a:lnTo>
                  <a:pt x="2480691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96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5" name="Group 15"/>
          <p:cNvGrpSpPr/>
          <p:nvPr/>
        </p:nvGrpSpPr>
        <p:grpSpPr>
          <a:xfrm>
            <a:off x="7714959" y="146309"/>
            <a:ext cx="3086100" cy="360658"/>
            <a:chOff x="0" y="0"/>
            <a:chExt cx="812800" cy="949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94988"/>
            </a:xfrm>
            <a:custGeom>
              <a:avLst/>
              <a:gdLst/>
              <a:ahLst/>
              <a:cxnLst/>
              <a:rect l="l" t="t" r="r" b="b"/>
              <a:pathLst>
                <a:path w="812800" h="94988">
                  <a:moveTo>
                    <a:pt x="0" y="0"/>
                  </a:moveTo>
                  <a:lnTo>
                    <a:pt x="812800" y="0"/>
                  </a:lnTo>
                  <a:lnTo>
                    <a:pt x="812800" y="94988"/>
                  </a:lnTo>
                  <a:lnTo>
                    <a:pt x="0" y="94988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133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9613" y="619927"/>
            <a:ext cx="4842517" cy="817546"/>
          </a:xfrm>
          <a:custGeom>
            <a:avLst/>
            <a:gdLst/>
            <a:ahLst/>
            <a:cxnLst/>
            <a:rect l="l" t="t" r="r" b="b"/>
            <a:pathLst>
              <a:path w="4842517" h="817546">
                <a:moveTo>
                  <a:pt x="0" y="0"/>
                </a:moveTo>
                <a:lnTo>
                  <a:pt x="4842516" y="0"/>
                </a:lnTo>
                <a:lnTo>
                  <a:pt x="4842516" y="817546"/>
                </a:lnTo>
                <a:lnTo>
                  <a:pt x="0" y="817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2019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>
            <a:off x="4882129" y="619927"/>
            <a:ext cx="4905667" cy="817546"/>
          </a:xfrm>
          <a:custGeom>
            <a:avLst/>
            <a:gdLst/>
            <a:ahLst/>
            <a:cxnLst/>
            <a:rect l="l" t="t" r="r" b="b"/>
            <a:pathLst>
              <a:path w="4905667" h="817546">
                <a:moveTo>
                  <a:pt x="0" y="0"/>
                </a:moveTo>
                <a:lnTo>
                  <a:pt x="4905668" y="0"/>
                </a:lnTo>
                <a:lnTo>
                  <a:pt x="4905668" y="817546"/>
                </a:lnTo>
                <a:lnTo>
                  <a:pt x="0" y="817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1735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0" name="Group 20"/>
          <p:cNvGrpSpPr/>
          <p:nvPr/>
        </p:nvGrpSpPr>
        <p:grpSpPr>
          <a:xfrm>
            <a:off x="5117029" y="863448"/>
            <a:ext cx="3949157" cy="454828"/>
            <a:chOff x="0" y="0"/>
            <a:chExt cx="1040107" cy="1197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0107" cy="119790"/>
            </a:xfrm>
            <a:custGeom>
              <a:avLst/>
              <a:gdLst/>
              <a:ahLst/>
              <a:cxnLst/>
              <a:rect l="l" t="t" r="r" b="b"/>
              <a:pathLst>
                <a:path w="1040107" h="119790">
                  <a:moveTo>
                    <a:pt x="0" y="0"/>
                  </a:moveTo>
                  <a:lnTo>
                    <a:pt x="1040107" y="0"/>
                  </a:lnTo>
                  <a:lnTo>
                    <a:pt x="1040107" y="119790"/>
                  </a:lnTo>
                  <a:lnTo>
                    <a:pt x="0" y="11979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40107" cy="157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5117029" y="793614"/>
            <a:ext cx="470171" cy="470171"/>
          </a:xfrm>
          <a:custGeom>
            <a:avLst/>
            <a:gdLst/>
            <a:ahLst/>
            <a:cxnLst/>
            <a:rect l="l" t="t" r="r" b="b"/>
            <a:pathLst>
              <a:path w="470171" h="470171">
                <a:moveTo>
                  <a:pt x="0" y="0"/>
                </a:moveTo>
                <a:lnTo>
                  <a:pt x="470171" y="0"/>
                </a:lnTo>
                <a:lnTo>
                  <a:pt x="470171" y="470172"/>
                </a:lnTo>
                <a:lnTo>
                  <a:pt x="0" y="470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4" name="Group 24"/>
          <p:cNvGrpSpPr/>
          <p:nvPr/>
        </p:nvGrpSpPr>
        <p:grpSpPr>
          <a:xfrm>
            <a:off x="-13775504" y="3857509"/>
            <a:ext cx="15744131" cy="3086100"/>
            <a:chOff x="0" y="0"/>
            <a:chExt cx="4146603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146602" cy="812800"/>
            </a:xfrm>
            <a:custGeom>
              <a:avLst/>
              <a:gdLst/>
              <a:ahLst/>
              <a:cxnLst/>
              <a:rect l="l" t="t" r="r" b="b"/>
              <a:pathLst>
                <a:path w="4146602" h="812800">
                  <a:moveTo>
                    <a:pt x="0" y="0"/>
                  </a:moveTo>
                  <a:lnTo>
                    <a:pt x="4146602" y="0"/>
                  </a:lnTo>
                  <a:lnTo>
                    <a:pt x="41466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14660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60981" y="839376"/>
            <a:ext cx="3561334" cy="454828"/>
            <a:chOff x="0" y="0"/>
            <a:chExt cx="937964" cy="1197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37964" cy="119790"/>
            </a:xfrm>
            <a:custGeom>
              <a:avLst/>
              <a:gdLst/>
              <a:ahLst/>
              <a:cxnLst/>
              <a:rect l="l" t="t" r="r" b="b"/>
              <a:pathLst>
                <a:path w="937964" h="119790">
                  <a:moveTo>
                    <a:pt x="0" y="0"/>
                  </a:moveTo>
                  <a:lnTo>
                    <a:pt x="937964" y="0"/>
                  </a:lnTo>
                  <a:lnTo>
                    <a:pt x="937964" y="119790"/>
                  </a:lnTo>
                  <a:lnTo>
                    <a:pt x="0" y="11979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37964" cy="157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64530" y="1437473"/>
            <a:ext cx="47625" cy="8963827"/>
            <a:chOff x="0" y="0"/>
            <a:chExt cx="12543" cy="23608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43" cy="2360843"/>
            </a:xfrm>
            <a:custGeom>
              <a:avLst/>
              <a:gdLst/>
              <a:ahLst/>
              <a:cxnLst/>
              <a:rect l="l" t="t" r="r" b="b"/>
              <a:pathLst>
                <a:path w="12543" h="2360843">
                  <a:moveTo>
                    <a:pt x="0" y="0"/>
                  </a:moveTo>
                  <a:lnTo>
                    <a:pt x="12543" y="0"/>
                  </a:lnTo>
                  <a:lnTo>
                    <a:pt x="12543" y="2360843"/>
                  </a:lnTo>
                  <a:lnTo>
                    <a:pt x="0" y="236084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2543" cy="239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9078967" y="-7719308"/>
            <a:ext cx="52252" cy="18365814"/>
            <a:chOff x="0" y="0"/>
            <a:chExt cx="13762" cy="48370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62" cy="4837087"/>
            </a:xfrm>
            <a:custGeom>
              <a:avLst/>
              <a:gdLst/>
              <a:ahLst/>
              <a:cxnLst/>
              <a:rect l="l" t="t" r="r" b="b"/>
              <a:pathLst>
                <a:path w="13762" h="4837087">
                  <a:moveTo>
                    <a:pt x="0" y="0"/>
                  </a:moveTo>
                  <a:lnTo>
                    <a:pt x="13762" y="0"/>
                  </a:lnTo>
                  <a:lnTo>
                    <a:pt x="13762" y="4837087"/>
                  </a:lnTo>
                  <a:lnTo>
                    <a:pt x="0" y="48370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762" cy="4875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245867" y="-17037"/>
            <a:ext cx="8433015" cy="61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361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Integración y Comunicación RESTful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27259" y="803784"/>
            <a:ext cx="3938928" cy="432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5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PostmanUsuario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3944" y="797440"/>
            <a:ext cx="3873854" cy="43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Usuariocontroller.java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814" y="1294204"/>
            <a:ext cx="19337472" cy="8992796"/>
            <a:chOff x="0" y="0"/>
            <a:chExt cx="5092997" cy="2368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2997" cy="2368473"/>
            </a:xfrm>
            <a:custGeom>
              <a:avLst/>
              <a:gdLst/>
              <a:ahLst/>
              <a:cxnLst/>
              <a:rect l="l" t="t" r="r" b="b"/>
              <a:pathLst>
                <a:path w="5092997" h="2368473">
                  <a:moveTo>
                    <a:pt x="0" y="0"/>
                  </a:moveTo>
                  <a:lnTo>
                    <a:pt x="5092997" y="0"/>
                  </a:lnTo>
                  <a:lnTo>
                    <a:pt x="5092997" y="2368473"/>
                  </a:lnTo>
                  <a:lnTo>
                    <a:pt x="0" y="2368473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2997" cy="240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68215" y="0"/>
            <a:ext cx="20298238" cy="1437473"/>
            <a:chOff x="0" y="0"/>
            <a:chExt cx="5346038" cy="3785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46038" cy="378594"/>
            </a:xfrm>
            <a:custGeom>
              <a:avLst/>
              <a:gdLst/>
              <a:ahLst/>
              <a:cxnLst/>
              <a:rect l="l" t="t" r="r" b="b"/>
              <a:pathLst>
                <a:path w="5346038" h="378594">
                  <a:moveTo>
                    <a:pt x="0" y="0"/>
                  </a:moveTo>
                  <a:lnTo>
                    <a:pt x="5346038" y="0"/>
                  </a:lnTo>
                  <a:lnTo>
                    <a:pt x="5346038" y="378594"/>
                  </a:lnTo>
                  <a:lnTo>
                    <a:pt x="0" y="378594"/>
                  </a:lnTo>
                  <a:close/>
                </a:path>
              </a:pathLst>
            </a:custGeom>
            <a:solidFill>
              <a:srgbClr val="1B191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46038" cy="41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59458" y="0"/>
            <a:ext cx="24806916" cy="666750"/>
          </a:xfrm>
          <a:custGeom>
            <a:avLst/>
            <a:gdLst/>
            <a:ahLst/>
            <a:cxnLst/>
            <a:rect l="l" t="t" r="r" b="b"/>
            <a:pathLst>
              <a:path w="24806916" h="666750">
                <a:moveTo>
                  <a:pt x="0" y="0"/>
                </a:moveTo>
                <a:lnTo>
                  <a:pt x="24806916" y="0"/>
                </a:lnTo>
                <a:lnTo>
                  <a:pt x="2480691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96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7714959" y="146309"/>
            <a:ext cx="3086100" cy="360658"/>
            <a:chOff x="0" y="0"/>
            <a:chExt cx="812800" cy="949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94988"/>
            </a:xfrm>
            <a:custGeom>
              <a:avLst/>
              <a:gdLst/>
              <a:ahLst/>
              <a:cxnLst/>
              <a:rect l="l" t="t" r="r" b="b"/>
              <a:pathLst>
                <a:path w="812800" h="94988">
                  <a:moveTo>
                    <a:pt x="0" y="0"/>
                  </a:moveTo>
                  <a:lnTo>
                    <a:pt x="812800" y="0"/>
                  </a:lnTo>
                  <a:lnTo>
                    <a:pt x="812800" y="94988"/>
                  </a:lnTo>
                  <a:lnTo>
                    <a:pt x="0" y="94988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33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9613" y="619927"/>
            <a:ext cx="4842517" cy="817546"/>
          </a:xfrm>
          <a:custGeom>
            <a:avLst/>
            <a:gdLst/>
            <a:ahLst/>
            <a:cxnLst/>
            <a:rect l="l" t="t" r="r" b="b"/>
            <a:pathLst>
              <a:path w="4842517" h="817546">
                <a:moveTo>
                  <a:pt x="0" y="0"/>
                </a:moveTo>
                <a:lnTo>
                  <a:pt x="4842516" y="0"/>
                </a:lnTo>
                <a:lnTo>
                  <a:pt x="4842516" y="817546"/>
                </a:lnTo>
                <a:lnTo>
                  <a:pt x="0" y="81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19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5117029" y="863448"/>
            <a:ext cx="3949157" cy="454828"/>
            <a:chOff x="0" y="0"/>
            <a:chExt cx="1040107" cy="1197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0107" cy="119790"/>
            </a:xfrm>
            <a:custGeom>
              <a:avLst/>
              <a:gdLst/>
              <a:ahLst/>
              <a:cxnLst/>
              <a:rect l="l" t="t" r="r" b="b"/>
              <a:pathLst>
                <a:path w="1040107" h="119790">
                  <a:moveTo>
                    <a:pt x="0" y="0"/>
                  </a:moveTo>
                  <a:lnTo>
                    <a:pt x="1040107" y="0"/>
                  </a:lnTo>
                  <a:lnTo>
                    <a:pt x="1040107" y="119790"/>
                  </a:lnTo>
                  <a:lnTo>
                    <a:pt x="0" y="11979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40107" cy="157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3775504" y="3857509"/>
            <a:ext cx="15744131" cy="3086100"/>
            <a:chOff x="0" y="0"/>
            <a:chExt cx="4146603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46602" cy="812800"/>
            </a:xfrm>
            <a:custGeom>
              <a:avLst/>
              <a:gdLst/>
              <a:ahLst/>
              <a:cxnLst/>
              <a:rect l="l" t="t" r="r" b="b"/>
              <a:pathLst>
                <a:path w="4146602" h="812800">
                  <a:moveTo>
                    <a:pt x="0" y="0"/>
                  </a:moveTo>
                  <a:lnTo>
                    <a:pt x="4146602" y="0"/>
                  </a:lnTo>
                  <a:lnTo>
                    <a:pt x="41466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14660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0981" y="839376"/>
            <a:ext cx="3561334" cy="454828"/>
            <a:chOff x="0" y="0"/>
            <a:chExt cx="937964" cy="1197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37964" cy="119790"/>
            </a:xfrm>
            <a:custGeom>
              <a:avLst/>
              <a:gdLst/>
              <a:ahLst/>
              <a:cxnLst/>
              <a:rect l="l" t="t" r="r" b="b"/>
              <a:pathLst>
                <a:path w="937964" h="119790">
                  <a:moveTo>
                    <a:pt x="0" y="0"/>
                  </a:moveTo>
                  <a:lnTo>
                    <a:pt x="937964" y="0"/>
                  </a:lnTo>
                  <a:lnTo>
                    <a:pt x="937964" y="119790"/>
                  </a:lnTo>
                  <a:lnTo>
                    <a:pt x="0" y="11979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37964" cy="157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9078967" y="-7719308"/>
            <a:ext cx="52252" cy="18365814"/>
            <a:chOff x="0" y="0"/>
            <a:chExt cx="13762" cy="48370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62" cy="4837087"/>
            </a:xfrm>
            <a:custGeom>
              <a:avLst/>
              <a:gdLst/>
              <a:ahLst/>
              <a:cxnLst/>
              <a:rect l="l" t="t" r="r" b="b"/>
              <a:pathLst>
                <a:path w="13762" h="4837087">
                  <a:moveTo>
                    <a:pt x="0" y="0"/>
                  </a:moveTo>
                  <a:lnTo>
                    <a:pt x="13762" y="0"/>
                  </a:lnTo>
                  <a:lnTo>
                    <a:pt x="13762" y="4837087"/>
                  </a:lnTo>
                  <a:lnTo>
                    <a:pt x="0" y="48370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3762" cy="4875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8231006" y="49638"/>
            <a:ext cx="24806916" cy="666750"/>
          </a:xfrm>
          <a:custGeom>
            <a:avLst/>
            <a:gdLst/>
            <a:ahLst/>
            <a:cxnLst/>
            <a:rect l="l" t="t" r="r" b="b"/>
            <a:pathLst>
              <a:path w="24806916" h="666750">
                <a:moveTo>
                  <a:pt x="0" y="0"/>
                </a:moveTo>
                <a:lnTo>
                  <a:pt x="24806916" y="0"/>
                </a:lnTo>
                <a:lnTo>
                  <a:pt x="2480691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96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6" name="Freeform 26"/>
          <p:cNvSpPr/>
          <p:nvPr/>
        </p:nvSpPr>
        <p:spPr>
          <a:xfrm>
            <a:off x="-77814" y="1508775"/>
            <a:ext cx="18308819" cy="5394304"/>
          </a:xfrm>
          <a:custGeom>
            <a:avLst/>
            <a:gdLst/>
            <a:ahLst/>
            <a:cxnLst/>
            <a:rect l="l" t="t" r="r" b="b"/>
            <a:pathLst>
              <a:path w="18308819" h="5394304">
                <a:moveTo>
                  <a:pt x="0" y="0"/>
                </a:moveTo>
                <a:lnTo>
                  <a:pt x="18308820" y="0"/>
                </a:lnTo>
                <a:lnTo>
                  <a:pt x="18308820" y="5394304"/>
                </a:lnTo>
                <a:lnTo>
                  <a:pt x="0" y="5394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37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7" name="TextBox 27"/>
          <p:cNvSpPr txBox="1"/>
          <p:nvPr/>
        </p:nvSpPr>
        <p:spPr>
          <a:xfrm>
            <a:off x="5245867" y="-17037"/>
            <a:ext cx="8433015" cy="61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361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Integración y Comunicación RESTful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3944" y="797440"/>
            <a:ext cx="3873854" cy="43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Carritocontroller.java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959292" y="3857509"/>
            <a:ext cx="15744131" cy="3086100"/>
            <a:chOff x="0" y="0"/>
            <a:chExt cx="4146603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146602" cy="812800"/>
            </a:xfrm>
            <a:custGeom>
              <a:avLst/>
              <a:gdLst/>
              <a:ahLst/>
              <a:cxnLst/>
              <a:rect l="l" t="t" r="r" b="b"/>
              <a:pathLst>
                <a:path w="4146602" h="812800">
                  <a:moveTo>
                    <a:pt x="0" y="0"/>
                  </a:moveTo>
                  <a:lnTo>
                    <a:pt x="4146602" y="0"/>
                  </a:lnTo>
                  <a:lnTo>
                    <a:pt x="41466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14660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322315" y="3211412"/>
            <a:ext cx="19381109" cy="3086100"/>
            <a:chOff x="0" y="0"/>
            <a:chExt cx="510449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104490" cy="812800"/>
            </a:xfrm>
            <a:custGeom>
              <a:avLst/>
              <a:gdLst/>
              <a:ahLst/>
              <a:cxnLst/>
              <a:rect l="l" t="t" r="r" b="b"/>
              <a:pathLst>
                <a:path w="5104490" h="812800">
                  <a:moveTo>
                    <a:pt x="0" y="0"/>
                  </a:moveTo>
                  <a:lnTo>
                    <a:pt x="5104490" y="0"/>
                  </a:lnTo>
                  <a:lnTo>
                    <a:pt x="51044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10449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814" y="1294204"/>
            <a:ext cx="19337472" cy="8992796"/>
            <a:chOff x="0" y="0"/>
            <a:chExt cx="5092997" cy="2368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2997" cy="2368473"/>
            </a:xfrm>
            <a:custGeom>
              <a:avLst/>
              <a:gdLst/>
              <a:ahLst/>
              <a:cxnLst/>
              <a:rect l="l" t="t" r="r" b="b"/>
              <a:pathLst>
                <a:path w="5092997" h="2368473">
                  <a:moveTo>
                    <a:pt x="0" y="0"/>
                  </a:moveTo>
                  <a:lnTo>
                    <a:pt x="5092997" y="0"/>
                  </a:lnTo>
                  <a:lnTo>
                    <a:pt x="5092997" y="2368473"/>
                  </a:lnTo>
                  <a:lnTo>
                    <a:pt x="0" y="2368473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2997" cy="240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10238" y="0"/>
            <a:ext cx="20298238" cy="1437473"/>
            <a:chOff x="0" y="0"/>
            <a:chExt cx="5346038" cy="3785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46038" cy="378594"/>
            </a:xfrm>
            <a:custGeom>
              <a:avLst/>
              <a:gdLst/>
              <a:ahLst/>
              <a:cxnLst/>
              <a:rect l="l" t="t" r="r" b="b"/>
              <a:pathLst>
                <a:path w="5346038" h="378594">
                  <a:moveTo>
                    <a:pt x="0" y="0"/>
                  </a:moveTo>
                  <a:lnTo>
                    <a:pt x="5346038" y="0"/>
                  </a:lnTo>
                  <a:lnTo>
                    <a:pt x="5346038" y="378594"/>
                  </a:lnTo>
                  <a:lnTo>
                    <a:pt x="0" y="378594"/>
                  </a:lnTo>
                  <a:close/>
                </a:path>
              </a:pathLst>
            </a:custGeom>
            <a:solidFill>
              <a:srgbClr val="1B191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46038" cy="41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59458" y="0"/>
            <a:ext cx="24806916" cy="666750"/>
          </a:xfrm>
          <a:custGeom>
            <a:avLst/>
            <a:gdLst/>
            <a:ahLst/>
            <a:cxnLst/>
            <a:rect l="l" t="t" r="r" b="b"/>
            <a:pathLst>
              <a:path w="24806916" h="666750">
                <a:moveTo>
                  <a:pt x="0" y="0"/>
                </a:moveTo>
                <a:lnTo>
                  <a:pt x="24806916" y="0"/>
                </a:lnTo>
                <a:lnTo>
                  <a:pt x="2480691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96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7714959" y="146309"/>
            <a:ext cx="3086100" cy="360658"/>
            <a:chOff x="0" y="0"/>
            <a:chExt cx="812800" cy="949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94988"/>
            </a:xfrm>
            <a:custGeom>
              <a:avLst/>
              <a:gdLst/>
              <a:ahLst/>
              <a:cxnLst/>
              <a:rect l="l" t="t" r="r" b="b"/>
              <a:pathLst>
                <a:path w="812800" h="94988">
                  <a:moveTo>
                    <a:pt x="0" y="0"/>
                  </a:moveTo>
                  <a:lnTo>
                    <a:pt x="812800" y="0"/>
                  </a:lnTo>
                  <a:lnTo>
                    <a:pt x="812800" y="94988"/>
                  </a:lnTo>
                  <a:lnTo>
                    <a:pt x="0" y="94988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33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9613" y="619927"/>
            <a:ext cx="4842517" cy="817546"/>
          </a:xfrm>
          <a:custGeom>
            <a:avLst/>
            <a:gdLst/>
            <a:ahLst/>
            <a:cxnLst/>
            <a:rect l="l" t="t" r="r" b="b"/>
            <a:pathLst>
              <a:path w="4842517" h="817546">
                <a:moveTo>
                  <a:pt x="0" y="0"/>
                </a:moveTo>
                <a:lnTo>
                  <a:pt x="4842516" y="0"/>
                </a:lnTo>
                <a:lnTo>
                  <a:pt x="4842516" y="817546"/>
                </a:lnTo>
                <a:lnTo>
                  <a:pt x="0" y="81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19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-13775504" y="3857509"/>
            <a:ext cx="15744131" cy="3086100"/>
            <a:chOff x="0" y="0"/>
            <a:chExt cx="4146603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46602" cy="812800"/>
            </a:xfrm>
            <a:custGeom>
              <a:avLst/>
              <a:gdLst/>
              <a:ahLst/>
              <a:cxnLst/>
              <a:rect l="l" t="t" r="r" b="b"/>
              <a:pathLst>
                <a:path w="4146602" h="812800">
                  <a:moveTo>
                    <a:pt x="0" y="0"/>
                  </a:moveTo>
                  <a:lnTo>
                    <a:pt x="4146602" y="0"/>
                  </a:lnTo>
                  <a:lnTo>
                    <a:pt x="41466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14660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0981" y="839376"/>
            <a:ext cx="3561334" cy="454828"/>
            <a:chOff x="0" y="0"/>
            <a:chExt cx="937964" cy="1197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37964" cy="119790"/>
            </a:xfrm>
            <a:custGeom>
              <a:avLst/>
              <a:gdLst/>
              <a:ahLst/>
              <a:cxnLst/>
              <a:rect l="l" t="t" r="r" b="b"/>
              <a:pathLst>
                <a:path w="937964" h="119790">
                  <a:moveTo>
                    <a:pt x="0" y="0"/>
                  </a:moveTo>
                  <a:lnTo>
                    <a:pt x="937964" y="0"/>
                  </a:lnTo>
                  <a:lnTo>
                    <a:pt x="937964" y="119790"/>
                  </a:lnTo>
                  <a:lnTo>
                    <a:pt x="0" y="11979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37964" cy="157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9078967" y="-7719308"/>
            <a:ext cx="52252" cy="18365814"/>
            <a:chOff x="0" y="0"/>
            <a:chExt cx="13762" cy="4837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762" cy="4837087"/>
            </a:xfrm>
            <a:custGeom>
              <a:avLst/>
              <a:gdLst/>
              <a:ahLst/>
              <a:cxnLst/>
              <a:rect l="l" t="t" r="r" b="b"/>
              <a:pathLst>
                <a:path w="13762" h="4837087">
                  <a:moveTo>
                    <a:pt x="0" y="0"/>
                  </a:moveTo>
                  <a:lnTo>
                    <a:pt x="13762" y="0"/>
                  </a:lnTo>
                  <a:lnTo>
                    <a:pt x="13762" y="4837087"/>
                  </a:lnTo>
                  <a:lnTo>
                    <a:pt x="0" y="48370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762" cy="4875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8231006" y="49638"/>
            <a:ext cx="24806916" cy="666750"/>
          </a:xfrm>
          <a:custGeom>
            <a:avLst/>
            <a:gdLst/>
            <a:ahLst/>
            <a:cxnLst/>
            <a:rect l="l" t="t" r="r" b="b"/>
            <a:pathLst>
              <a:path w="24806916" h="666750">
                <a:moveTo>
                  <a:pt x="0" y="0"/>
                </a:moveTo>
                <a:lnTo>
                  <a:pt x="24806916" y="0"/>
                </a:lnTo>
                <a:lnTo>
                  <a:pt x="2480691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96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>
            <a:off x="-77814" y="1508775"/>
            <a:ext cx="18308819" cy="5394304"/>
          </a:xfrm>
          <a:custGeom>
            <a:avLst/>
            <a:gdLst/>
            <a:ahLst/>
            <a:cxnLst/>
            <a:rect l="l" t="t" r="r" b="b"/>
            <a:pathLst>
              <a:path w="18308819" h="5394304">
                <a:moveTo>
                  <a:pt x="0" y="0"/>
                </a:moveTo>
                <a:lnTo>
                  <a:pt x="18308820" y="0"/>
                </a:lnTo>
                <a:lnTo>
                  <a:pt x="18308820" y="5394304"/>
                </a:lnTo>
                <a:lnTo>
                  <a:pt x="0" y="5394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37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4" name="Freeform 24"/>
          <p:cNvSpPr/>
          <p:nvPr/>
        </p:nvSpPr>
        <p:spPr>
          <a:xfrm>
            <a:off x="-77814" y="5282316"/>
            <a:ext cx="18365814" cy="5004684"/>
          </a:xfrm>
          <a:custGeom>
            <a:avLst/>
            <a:gdLst/>
            <a:ahLst/>
            <a:cxnLst/>
            <a:rect l="l" t="t" r="r" b="b"/>
            <a:pathLst>
              <a:path w="18365814" h="5004684">
                <a:moveTo>
                  <a:pt x="0" y="0"/>
                </a:moveTo>
                <a:lnTo>
                  <a:pt x="18365814" y="0"/>
                </a:lnTo>
                <a:lnTo>
                  <a:pt x="18365814" y="5004684"/>
                </a:lnTo>
                <a:lnTo>
                  <a:pt x="0" y="5004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5" name="Group 25"/>
          <p:cNvGrpSpPr/>
          <p:nvPr/>
        </p:nvGrpSpPr>
        <p:grpSpPr>
          <a:xfrm>
            <a:off x="-77814" y="4583012"/>
            <a:ext cx="20298238" cy="817546"/>
            <a:chOff x="0" y="0"/>
            <a:chExt cx="5346038" cy="21532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46038" cy="215321"/>
            </a:xfrm>
            <a:custGeom>
              <a:avLst/>
              <a:gdLst/>
              <a:ahLst/>
              <a:cxnLst/>
              <a:rect l="l" t="t" r="r" b="b"/>
              <a:pathLst>
                <a:path w="5346038" h="215321">
                  <a:moveTo>
                    <a:pt x="0" y="0"/>
                  </a:moveTo>
                  <a:lnTo>
                    <a:pt x="5346038" y="0"/>
                  </a:lnTo>
                  <a:lnTo>
                    <a:pt x="5346038" y="215321"/>
                  </a:lnTo>
                  <a:lnTo>
                    <a:pt x="0" y="215321"/>
                  </a:lnTo>
                  <a:close/>
                </a:path>
              </a:pathLst>
            </a:custGeom>
            <a:solidFill>
              <a:srgbClr val="1B191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346038" cy="253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39613" y="4530760"/>
            <a:ext cx="4375880" cy="817546"/>
          </a:xfrm>
          <a:custGeom>
            <a:avLst/>
            <a:gdLst/>
            <a:ahLst/>
            <a:cxnLst/>
            <a:rect l="l" t="t" r="r" b="b"/>
            <a:pathLst>
              <a:path w="4375880" h="817546">
                <a:moveTo>
                  <a:pt x="0" y="0"/>
                </a:moveTo>
                <a:lnTo>
                  <a:pt x="4375879" y="0"/>
                </a:lnTo>
                <a:lnTo>
                  <a:pt x="4375879" y="817547"/>
                </a:lnTo>
                <a:lnTo>
                  <a:pt x="0" y="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3674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9" name="Group 29"/>
          <p:cNvGrpSpPr/>
          <p:nvPr/>
        </p:nvGrpSpPr>
        <p:grpSpPr>
          <a:xfrm>
            <a:off x="760981" y="4804461"/>
            <a:ext cx="3804156" cy="483145"/>
            <a:chOff x="0" y="0"/>
            <a:chExt cx="1001918" cy="1272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01918" cy="127248"/>
            </a:xfrm>
            <a:custGeom>
              <a:avLst/>
              <a:gdLst/>
              <a:ahLst/>
              <a:cxnLst/>
              <a:rect l="l" t="t" r="r" b="b"/>
              <a:pathLst>
                <a:path w="1001918" h="127248">
                  <a:moveTo>
                    <a:pt x="0" y="0"/>
                  </a:moveTo>
                  <a:lnTo>
                    <a:pt x="1001918" y="0"/>
                  </a:lnTo>
                  <a:lnTo>
                    <a:pt x="1001918" y="127248"/>
                  </a:lnTo>
                  <a:lnTo>
                    <a:pt x="0" y="127248"/>
                  </a:lnTo>
                  <a:close/>
                </a:path>
              </a:pathLst>
            </a:custGeom>
            <a:solidFill>
              <a:srgbClr val="1B191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01918" cy="165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86216" y="4706837"/>
            <a:ext cx="409591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InventarioIntegration.java</a:t>
            </a:r>
          </a:p>
        </p:txBody>
      </p:sp>
      <p:sp>
        <p:nvSpPr>
          <p:cNvPr id="33" name="Freeform 33"/>
          <p:cNvSpPr/>
          <p:nvPr/>
        </p:nvSpPr>
        <p:spPr>
          <a:xfrm>
            <a:off x="4767191" y="4533014"/>
            <a:ext cx="699675" cy="817546"/>
          </a:xfrm>
          <a:custGeom>
            <a:avLst/>
            <a:gdLst/>
            <a:ahLst/>
            <a:cxnLst/>
            <a:rect l="l" t="t" r="r" b="b"/>
            <a:pathLst>
              <a:path w="699675" h="817546">
                <a:moveTo>
                  <a:pt x="0" y="0"/>
                </a:moveTo>
                <a:lnTo>
                  <a:pt x="699676" y="0"/>
                </a:lnTo>
                <a:lnTo>
                  <a:pt x="699676" y="817547"/>
                </a:lnTo>
                <a:lnTo>
                  <a:pt x="0" y="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2109" r="-831867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9078967" y="-4626021"/>
            <a:ext cx="52252" cy="18365814"/>
            <a:chOff x="0" y="0"/>
            <a:chExt cx="13762" cy="483708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762" cy="4837087"/>
            </a:xfrm>
            <a:custGeom>
              <a:avLst/>
              <a:gdLst/>
              <a:ahLst/>
              <a:cxnLst/>
              <a:rect l="l" t="t" r="r" b="b"/>
              <a:pathLst>
                <a:path w="13762" h="4837087">
                  <a:moveTo>
                    <a:pt x="0" y="0"/>
                  </a:moveTo>
                  <a:lnTo>
                    <a:pt x="13762" y="0"/>
                  </a:lnTo>
                  <a:lnTo>
                    <a:pt x="13762" y="4837087"/>
                  </a:lnTo>
                  <a:lnTo>
                    <a:pt x="0" y="48370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3762" cy="4875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9117874" y="-3808474"/>
            <a:ext cx="52252" cy="18365814"/>
            <a:chOff x="0" y="0"/>
            <a:chExt cx="13762" cy="483708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762" cy="4837087"/>
            </a:xfrm>
            <a:custGeom>
              <a:avLst/>
              <a:gdLst/>
              <a:ahLst/>
              <a:cxnLst/>
              <a:rect l="l" t="t" r="r" b="b"/>
              <a:pathLst>
                <a:path w="13762" h="4837087">
                  <a:moveTo>
                    <a:pt x="0" y="0"/>
                  </a:moveTo>
                  <a:lnTo>
                    <a:pt x="13762" y="0"/>
                  </a:lnTo>
                  <a:lnTo>
                    <a:pt x="13762" y="4837087"/>
                  </a:lnTo>
                  <a:lnTo>
                    <a:pt x="0" y="48370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3762" cy="4875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17412482" y="3211412"/>
            <a:ext cx="19381109" cy="3086100"/>
            <a:chOff x="0" y="0"/>
            <a:chExt cx="510449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04490" cy="812800"/>
            </a:xfrm>
            <a:custGeom>
              <a:avLst/>
              <a:gdLst/>
              <a:ahLst/>
              <a:cxnLst/>
              <a:rect l="l" t="t" r="r" b="b"/>
              <a:pathLst>
                <a:path w="5104490" h="812800">
                  <a:moveTo>
                    <a:pt x="0" y="0"/>
                  </a:moveTo>
                  <a:lnTo>
                    <a:pt x="5104490" y="0"/>
                  </a:lnTo>
                  <a:lnTo>
                    <a:pt x="51044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510449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245867" y="-17037"/>
            <a:ext cx="8433015" cy="61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361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Integración y Comunicación RESTful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3944" y="797440"/>
            <a:ext cx="3873854" cy="43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Carritocontroller.java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37473"/>
            <a:ext cx="11263330" cy="2658603"/>
          </a:xfrm>
          <a:custGeom>
            <a:avLst/>
            <a:gdLst/>
            <a:ahLst/>
            <a:cxnLst/>
            <a:rect l="l" t="t" r="r" b="b"/>
            <a:pathLst>
              <a:path w="11263330" h="2658603">
                <a:moveTo>
                  <a:pt x="0" y="0"/>
                </a:moveTo>
                <a:lnTo>
                  <a:pt x="11263330" y="0"/>
                </a:lnTo>
                <a:lnTo>
                  <a:pt x="11263330" y="2658603"/>
                </a:lnTo>
                <a:lnTo>
                  <a:pt x="0" y="2658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18965" y="4096076"/>
            <a:ext cx="11301259" cy="2684049"/>
          </a:xfrm>
          <a:custGeom>
            <a:avLst/>
            <a:gdLst/>
            <a:ahLst/>
            <a:cxnLst/>
            <a:rect l="l" t="t" r="r" b="b"/>
            <a:pathLst>
              <a:path w="11301259" h="2684049">
                <a:moveTo>
                  <a:pt x="0" y="0"/>
                </a:moveTo>
                <a:lnTo>
                  <a:pt x="11301259" y="0"/>
                </a:lnTo>
                <a:lnTo>
                  <a:pt x="11301259" y="2684049"/>
                </a:lnTo>
                <a:lnTo>
                  <a:pt x="0" y="2684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-18965" y="6603152"/>
            <a:ext cx="10901674" cy="6751949"/>
          </a:xfrm>
          <a:custGeom>
            <a:avLst/>
            <a:gdLst/>
            <a:ahLst/>
            <a:cxnLst/>
            <a:rect l="l" t="t" r="r" b="b"/>
            <a:pathLst>
              <a:path w="10901674" h="6751949">
                <a:moveTo>
                  <a:pt x="0" y="0"/>
                </a:moveTo>
                <a:lnTo>
                  <a:pt x="10901674" y="0"/>
                </a:lnTo>
                <a:lnTo>
                  <a:pt x="10901674" y="6751949"/>
                </a:lnTo>
                <a:lnTo>
                  <a:pt x="0" y="6751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" r="-32" b="-2557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9462374" y="1417621"/>
            <a:ext cx="13405528" cy="8869379"/>
          </a:xfrm>
          <a:custGeom>
            <a:avLst/>
            <a:gdLst/>
            <a:ahLst/>
            <a:cxnLst/>
            <a:rect l="l" t="t" r="r" b="b"/>
            <a:pathLst>
              <a:path w="13405528" h="8869379">
                <a:moveTo>
                  <a:pt x="0" y="0"/>
                </a:moveTo>
                <a:lnTo>
                  <a:pt x="13405529" y="0"/>
                </a:lnTo>
                <a:lnTo>
                  <a:pt x="13405529" y="8869379"/>
                </a:lnTo>
                <a:lnTo>
                  <a:pt x="0" y="8869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878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-2010238" y="0"/>
            <a:ext cx="20298238" cy="1437473"/>
            <a:chOff x="0" y="0"/>
            <a:chExt cx="5346038" cy="3785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46038" cy="378594"/>
            </a:xfrm>
            <a:custGeom>
              <a:avLst/>
              <a:gdLst/>
              <a:ahLst/>
              <a:cxnLst/>
              <a:rect l="l" t="t" r="r" b="b"/>
              <a:pathLst>
                <a:path w="5346038" h="378594">
                  <a:moveTo>
                    <a:pt x="0" y="0"/>
                  </a:moveTo>
                  <a:lnTo>
                    <a:pt x="5346038" y="0"/>
                  </a:lnTo>
                  <a:lnTo>
                    <a:pt x="5346038" y="378594"/>
                  </a:lnTo>
                  <a:lnTo>
                    <a:pt x="0" y="378594"/>
                  </a:lnTo>
                  <a:close/>
                </a:path>
              </a:pathLst>
            </a:custGeom>
            <a:solidFill>
              <a:srgbClr val="1B191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346038" cy="41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259458" y="0"/>
            <a:ext cx="24806916" cy="666750"/>
          </a:xfrm>
          <a:custGeom>
            <a:avLst/>
            <a:gdLst/>
            <a:ahLst/>
            <a:cxnLst/>
            <a:rect l="l" t="t" r="r" b="b"/>
            <a:pathLst>
              <a:path w="24806916" h="666750">
                <a:moveTo>
                  <a:pt x="0" y="0"/>
                </a:moveTo>
                <a:lnTo>
                  <a:pt x="24806916" y="0"/>
                </a:lnTo>
                <a:lnTo>
                  <a:pt x="2480691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696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0" name="Group 10"/>
          <p:cNvGrpSpPr/>
          <p:nvPr/>
        </p:nvGrpSpPr>
        <p:grpSpPr>
          <a:xfrm>
            <a:off x="7714959" y="146309"/>
            <a:ext cx="3086100" cy="360658"/>
            <a:chOff x="0" y="0"/>
            <a:chExt cx="812800" cy="949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94988"/>
            </a:xfrm>
            <a:custGeom>
              <a:avLst/>
              <a:gdLst/>
              <a:ahLst/>
              <a:cxnLst/>
              <a:rect l="l" t="t" r="r" b="b"/>
              <a:pathLst>
                <a:path w="812800" h="94988">
                  <a:moveTo>
                    <a:pt x="0" y="0"/>
                  </a:moveTo>
                  <a:lnTo>
                    <a:pt x="812800" y="0"/>
                  </a:lnTo>
                  <a:lnTo>
                    <a:pt x="812800" y="94988"/>
                  </a:lnTo>
                  <a:lnTo>
                    <a:pt x="0" y="94988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33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9613" y="619927"/>
            <a:ext cx="4378528" cy="817546"/>
          </a:xfrm>
          <a:custGeom>
            <a:avLst/>
            <a:gdLst/>
            <a:ahLst/>
            <a:cxnLst/>
            <a:rect l="l" t="t" r="r" b="b"/>
            <a:pathLst>
              <a:path w="4378528" h="817546">
                <a:moveTo>
                  <a:pt x="0" y="0"/>
                </a:moveTo>
                <a:lnTo>
                  <a:pt x="4378527" y="0"/>
                </a:lnTo>
                <a:lnTo>
                  <a:pt x="4378527" y="817546"/>
                </a:lnTo>
                <a:lnTo>
                  <a:pt x="0" y="817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4352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4" name="Group 14"/>
          <p:cNvGrpSpPr/>
          <p:nvPr/>
        </p:nvGrpSpPr>
        <p:grpSpPr>
          <a:xfrm>
            <a:off x="760981" y="839376"/>
            <a:ext cx="3834269" cy="454828"/>
            <a:chOff x="0" y="0"/>
            <a:chExt cx="1009849" cy="1197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9849" cy="119790"/>
            </a:xfrm>
            <a:custGeom>
              <a:avLst/>
              <a:gdLst/>
              <a:ahLst/>
              <a:cxnLst/>
              <a:rect l="l" t="t" r="r" b="b"/>
              <a:pathLst>
                <a:path w="1009849" h="119790">
                  <a:moveTo>
                    <a:pt x="0" y="0"/>
                  </a:moveTo>
                  <a:lnTo>
                    <a:pt x="1009849" y="0"/>
                  </a:lnTo>
                  <a:lnTo>
                    <a:pt x="1009849" y="119790"/>
                  </a:lnTo>
                  <a:lnTo>
                    <a:pt x="0" y="11979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09849" cy="157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231006" y="49638"/>
            <a:ext cx="24806916" cy="666750"/>
          </a:xfrm>
          <a:custGeom>
            <a:avLst/>
            <a:gdLst/>
            <a:ahLst/>
            <a:cxnLst/>
            <a:rect l="l" t="t" r="r" b="b"/>
            <a:pathLst>
              <a:path w="24806916" h="666750">
                <a:moveTo>
                  <a:pt x="0" y="0"/>
                </a:moveTo>
                <a:lnTo>
                  <a:pt x="24806916" y="0"/>
                </a:lnTo>
                <a:lnTo>
                  <a:pt x="2480691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696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TextBox 18"/>
          <p:cNvSpPr txBox="1"/>
          <p:nvPr/>
        </p:nvSpPr>
        <p:spPr>
          <a:xfrm>
            <a:off x="7410400" y="-17037"/>
            <a:ext cx="4103948" cy="61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361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Pruebas Unitarias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0916" y="765054"/>
            <a:ext cx="4762196" cy="43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3"/>
              </a:lnSpc>
            </a:pPr>
            <a:r>
              <a:rPr lang="en-US" sz="252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PetsocityApplicationTest.java</a:t>
            </a:r>
          </a:p>
        </p:txBody>
      </p:sp>
      <p:sp>
        <p:nvSpPr>
          <p:cNvPr id="20" name="Freeform 20"/>
          <p:cNvSpPr/>
          <p:nvPr/>
        </p:nvSpPr>
        <p:spPr>
          <a:xfrm>
            <a:off x="5144642" y="600075"/>
            <a:ext cx="684809" cy="817546"/>
          </a:xfrm>
          <a:custGeom>
            <a:avLst/>
            <a:gdLst/>
            <a:ahLst/>
            <a:cxnLst/>
            <a:rect l="l" t="t" r="r" b="b"/>
            <a:pathLst>
              <a:path w="684809" h="817546">
                <a:moveTo>
                  <a:pt x="0" y="0"/>
                </a:moveTo>
                <a:lnTo>
                  <a:pt x="684809" y="0"/>
                </a:lnTo>
                <a:lnTo>
                  <a:pt x="684809" y="817546"/>
                </a:lnTo>
                <a:lnTo>
                  <a:pt x="0" y="817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7133" r="-849926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927" y="422824"/>
            <a:ext cx="159765" cy="1211752"/>
            <a:chOff x="0" y="0"/>
            <a:chExt cx="42078" cy="319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886585"/>
            <a:ext cx="18520321" cy="9468514"/>
          </a:xfrm>
          <a:custGeom>
            <a:avLst/>
            <a:gdLst/>
            <a:ahLst/>
            <a:cxnLst/>
            <a:rect l="l" t="t" r="r" b="b"/>
            <a:pathLst>
              <a:path w="18520321" h="9468514">
                <a:moveTo>
                  <a:pt x="0" y="0"/>
                </a:moveTo>
                <a:lnTo>
                  <a:pt x="18520321" y="0"/>
                </a:lnTo>
                <a:lnTo>
                  <a:pt x="18520321" y="9468514"/>
                </a:lnTo>
                <a:lnTo>
                  <a:pt x="0" y="9468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028700" y="75565"/>
            <a:ext cx="1599386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de Pruebas y Aseguramiento de Calidad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11752"/>
            <a:ext cx="10015565" cy="10272374"/>
          </a:xfrm>
          <a:custGeom>
            <a:avLst/>
            <a:gdLst/>
            <a:ahLst/>
            <a:cxnLst/>
            <a:rect l="l" t="t" r="r" b="b"/>
            <a:pathLst>
              <a:path w="10015565" h="10272374">
                <a:moveTo>
                  <a:pt x="0" y="0"/>
                </a:moveTo>
                <a:lnTo>
                  <a:pt x="10015565" y="0"/>
                </a:lnTo>
                <a:lnTo>
                  <a:pt x="10015565" y="10272374"/>
                </a:lnTo>
                <a:lnTo>
                  <a:pt x="0" y="10272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015565" y="0"/>
            <a:ext cx="9826572" cy="6460971"/>
          </a:xfrm>
          <a:custGeom>
            <a:avLst/>
            <a:gdLst/>
            <a:ahLst/>
            <a:cxnLst/>
            <a:rect l="l" t="t" r="r" b="b"/>
            <a:pathLst>
              <a:path w="9826572" h="6460971">
                <a:moveTo>
                  <a:pt x="0" y="0"/>
                </a:moveTo>
                <a:lnTo>
                  <a:pt x="9826572" y="0"/>
                </a:lnTo>
                <a:lnTo>
                  <a:pt x="9826572" y="6460971"/>
                </a:lnTo>
                <a:lnTo>
                  <a:pt x="0" y="6460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0015565" y="5577437"/>
            <a:ext cx="8290090" cy="5906689"/>
          </a:xfrm>
          <a:custGeom>
            <a:avLst/>
            <a:gdLst/>
            <a:ahLst/>
            <a:cxnLst/>
            <a:rect l="l" t="t" r="r" b="b"/>
            <a:pathLst>
              <a:path w="8290090" h="5906689">
                <a:moveTo>
                  <a:pt x="0" y="0"/>
                </a:moveTo>
                <a:lnTo>
                  <a:pt x="8290089" y="0"/>
                </a:lnTo>
                <a:lnTo>
                  <a:pt x="8290089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451459" y="0"/>
            <a:ext cx="159765" cy="1211752"/>
            <a:chOff x="0" y="0"/>
            <a:chExt cx="42078" cy="3191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1688" y="114703"/>
            <a:ext cx="144684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Documentación Técnica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8471" y="1616560"/>
            <a:ext cx="159765" cy="1211752"/>
            <a:chOff x="0" y="0"/>
            <a:chExt cx="42078" cy="319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4772812"/>
            <a:ext cx="11273165" cy="3780121"/>
          </a:xfrm>
          <a:custGeom>
            <a:avLst/>
            <a:gdLst/>
            <a:ahLst/>
            <a:cxnLst/>
            <a:rect l="l" t="t" r="r" b="b"/>
            <a:pathLst>
              <a:path w="11273165" h="3780121">
                <a:moveTo>
                  <a:pt x="0" y="0"/>
                </a:moveTo>
                <a:lnTo>
                  <a:pt x="11273165" y="0"/>
                </a:lnTo>
                <a:lnTo>
                  <a:pt x="11273165" y="3780120"/>
                </a:lnTo>
                <a:lnTo>
                  <a:pt x="0" y="378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" r="-352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1273165" y="2618359"/>
            <a:ext cx="7014835" cy="6181823"/>
          </a:xfrm>
          <a:custGeom>
            <a:avLst/>
            <a:gdLst/>
            <a:ahLst/>
            <a:cxnLst/>
            <a:rect l="l" t="t" r="r" b="b"/>
            <a:pathLst>
              <a:path w="7014835" h="6181823">
                <a:moveTo>
                  <a:pt x="0" y="0"/>
                </a:moveTo>
                <a:lnTo>
                  <a:pt x="7014835" y="0"/>
                </a:lnTo>
                <a:lnTo>
                  <a:pt x="7014835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028700" y="1731264"/>
            <a:ext cx="144684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Documentación HATEOAS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927" y="422824"/>
            <a:ext cx="159765" cy="1211752"/>
            <a:chOff x="0" y="0"/>
            <a:chExt cx="42078" cy="319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44726" y="537527"/>
            <a:ext cx="144684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Consideraciones Éticas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8451FC7-1DD0-859B-EFD1-1EDCF61A0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256694"/>
              </p:ext>
            </p:extLst>
          </p:nvPr>
        </p:nvGraphicFramePr>
        <p:xfrm>
          <a:off x="1231693" y="1844290"/>
          <a:ext cx="15316155" cy="8283354"/>
        </p:xfrm>
        <a:graphic>
          <a:graphicData uri="http://schemas.openxmlformats.org/drawingml/2006/table">
            <a:tbl>
              <a:tblPr/>
              <a:tblGrid>
                <a:gridCol w="5105385">
                  <a:extLst>
                    <a:ext uri="{9D8B030D-6E8A-4147-A177-3AD203B41FA5}">
                      <a16:colId xmlns:a16="http://schemas.microsoft.com/office/drawing/2014/main" val="2626295638"/>
                    </a:ext>
                  </a:extLst>
                </a:gridCol>
                <a:gridCol w="5105385">
                  <a:extLst>
                    <a:ext uri="{9D8B030D-6E8A-4147-A177-3AD203B41FA5}">
                      <a16:colId xmlns:a16="http://schemas.microsoft.com/office/drawing/2014/main" val="3848783732"/>
                    </a:ext>
                  </a:extLst>
                </a:gridCol>
                <a:gridCol w="5105385">
                  <a:extLst>
                    <a:ext uri="{9D8B030D-6E8A-4147-A177-3AD203B41FA5}">
                      <a16:colId xmlns:a16="http://schemas.microsoft.com/office/drawing/2014/main" val="1300146684"/>
                    </a:ext>
                  </a:extLst>
                </a:gridCol>
              </a:tblGrid>
              <a:tr h="12338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 dirty="0">
                          <a:solidFill>
                            <a:srgbClr val="FFFFFF"/>
                          </a:solidFill>
                          <a:effectLst/>
                        </a:rPr>
                        <a:t>Tema Ético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18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solidFill>
                            <a:srgbClr val="FFFFFF"/>
                          </a:solidFill>
                          <a:effectLst/>
                        </a:rPr>
                        <a:t>Descripción del riesgo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18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solidFill>
                            <a:srgbClr val="FFFFFF"/>
                          </a:solidFill>
                          <a:effectLst/>
                        </a:rPr>
                        <a:t>Enfoque para mitigar riesgo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1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268318"/>
                  </a:ext>
                </a:extLst>
              </a:tr>
              <a:tr h="1737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Privacidad de Datos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 dirty="0">
                          <a:effectLst/>
                        </a:rPr>
                        <a:t>Almacenar datos personales implica el riesgo de filtraciones o mal uso.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Se implementarán técnicas como cifrado AES-256, validaciones de entrada y autenticación segura.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873248"/>
                  </a:ext>
                </a:extLst>
              </a:tr>
              <a:tr h="1737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Responsabilidad en el Despliegue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Un error en un microservicio puede afectar otros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Se aplicaron pruebas automatizadas y un enfoque de despliegue progresivo para minimizar riesgos.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96620"/>
                  </a:ext>
                </a:extLst>
              </a:tr>
              <a:tr h="14349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Impacto en el Empleo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La digitalización podría reemplazar ciertas tareas manuales, afectando a los trabajadores.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Se propone reentrenar al personal afectado hacia roles de análisis, soporte y administración.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481469"/>
                  </a:ext>
                </a:extLst>
              </a:tr>
              <a:tr h="17379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Trazabilidad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>
                          <a:effectLst/>
                        </a:rPr>
                        <a:t>Es necesario registrar las acciones realizadas para garantizar transparencia y control.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 dirty="0">
                          <a:effectLst/>
                        </a:rPr>
                        <a:t>Se habilitarán logs individuales por microservicio y monitoreo centralizado mediante </a:t>
                      </a:r>
                      <a:r>
                        <a:rPr lang="es-ES" sz="2800" dirty="0" err="1">
                          <a:effectLst/>
                        </a:rPr>
                        <a:t>dashboards</a:t>
                      </a:r>
                      <a:r>
                        <a:rPr lang="es-ES" sz="2800" dirty="0">
                          <a:effectLst/>
                        </a:rPr>
                        <a:t>.</a:t>
                      </a:r>
                    </a:p>
                  </a:txBody>
                  <a:tcPr marL="63642" marR="63642" marT="31821" marB="31821" anchor="ctr">
                    <a:lnL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51699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7B0CB6DC-0F90-B642-102D-0C2D9E547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44" y="2247168"/>
            <a:ext cx="430633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-254968" y="0"/>
            <a:ext cx="18542968" cy="816037"/>
            <a:chOff x="0" y="0"/>
            <a:chExt cx="4883745" cy="2149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3745" cy="214923"/>
            </a:xfrm>
            <a:custGeom>
              <a:avLst/>
              <a:gdLst/>
              <a:ahLst/>
              <a:cxnLst/>
              <a:rect l="l" t="t" r="r" b="b"/>
              <a:pathLst>
                <a:path w="4883745" h="214923">
                  <a:moveTo>
                    <a:pt x="0" y="0"/>
                  </a:moveTo>
                  <a:lnTo>
                    <a:pt x="4883745" y="0"/>
                  </a:lnTo>
                  <a:lnTo>
                    <a:pt x="4883745" y="214923"/>
                  </a:lnTo>
                  <a:lnTo>
                    <a:pt x="0" y="214923"/>
                  </a:lnTo>
                  <a:close/>
                </a:path>
              </a:pathLst>
            </a:custGeom>
            <a:solidFill>
              <a:srgbClr val="FFFFFF">
                <a:alpha val="38824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3745" cy="25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958331" y="4412521"/>
            <a:ext cx="8855084" cy="1689908"/>
            <a:chOff x="0" y="0"/>
            <a:chExt cx="2332203" cy="445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2203" cy="445079"/>
            </a:xfrm>
            <a:custGeom>
              <a:avLst/>
              <a:gdLst/>
              <a:ahLst/>
              <a:cxnLst/>
              <a:rect l="l" t="t" r="r" b="b"/>
              <a:pathLst>
                <a:path w="2332203" h="445079">
                  <a:moveTo>
                    <a:pt x="0" y="0"/>
                  </a:moveTo>
                  <a:lnTo>
                    <a:pt x="2332203" y="0"/>
                  </a:lnTo>
                  <a:lnTo>
                    <a:pt x="2332203" y="445079"/>
                  </a:lnTo>
                  <a:lnTo>
                    <a:pt x="0" y="445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32203" cy="483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09743" y="9526098"/>
            <a:ext cx="448205" cy="4482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4981B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19898" y="9526098"/>
            <a:ext cx="448205" cy="4482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81BE"/>
            </a:solidFill>
            <a:ln w="66675" cap="sq">
              <a:solidFill>
                <a:srgbClr val="4981B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30052" y="9526098"/>
            <a:ext cx="448205" cy="44820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4981B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86238" y="0"/>
            <a:ext cx="3677481" cy="816037"/>
            <a:chOff x="0" y="0"/>
            <a:chExt cx="968555" cy="2149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8555" cy="214923"/>
            </a:xfrm>
            <a:custGeom>
              <a:avLst/>
              <a:gdLst/>
              <a:ahLst/>
              <a:cxnLst/>
              <a:rect l="l" t="t" r="r" b="b"/>
              <a:pathLst>
                <a:path w="968555" h="214923">
                  <a:moveTo>
                    <a:pt x="0" y="0"/>
                  </a:moveTo>
                  <a:lnTo>
                    <a:pt x="968555" y="0"/>
                  </a:lnTo>
                  <a:lnTo>
                    <a:pt x="968555" y="214923"/>
                  </a:lnTo>
                  <a:lnTo>
                    <a:pt x="0" y="214923"/>
                  </a:ln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68555" cy="25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72020" y="80484"/>
            <a:ext cx="141291" cy="655069"/>
            <a:chOff x="0" y="0"/>
            <a:chExt cx="52267" cy="2423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267" cy="242325"/>
            </a:xfrm>
            <a:custGeom>
              <a:avLst/>
              <a:gdLst/>
              <a:ahLst/>
              <a:cxnLst/>
              <a:rect l="l" t="t" r="r" b="b"/>
              <a:pathLst>
                <a:path w="52267" h="242325">
                  <a:moveTo>
                    <a:pt x="26133" y="0"/>
                  </a:moveTo>
                  <a:lnTo>
                    <a:pt x="26133" y="0"/>
                  </a:lnTo>
                  <a:cubicBezTo>
                    <a:pt x="33064" y="0"/>
                    <a:pt x="39711" y="2753"/>
                    <a:pt x="44612" y="7654"/>
                  </a:cubicBezTo>
                  <a:cubicBezTo>
                    <a:pt x="49513" y="12555"/>
                    <a:pt x="52267" y="19202"/>
                    <a:pt x="52267" y="26133"/>
                  </a:cubicBezTo>
                  <a:lnTo>
                    <a:pt x="52267" y="216192"/>
                  </a:lnTo>
                  <a:cubicBezTo>
                    <a:pt x="52267" y="230625"/>
                    <a:pt x="40566" y="242325"/>
                    <a:pt x="26133" y="242325"/>
                  </a:cubicBezTo>
                  <a:lnTo>
                    <a:pt x="26133" y="242325"/>
                  </a:lnTo>
                  <a:cubicBezTo>
                    <a:pt x="11700" y="242325"/>
                    <a:pt x="0" y="230625"/>
                    <a:pt x="0" y="216192"/>
                  </a:cubicBezTo>
                  <a:lnTo>
                    <a:pt x="0" y="26133"/>
                  </a:lnTo>
                  <a:cubicBezTo>
                    <a:pt x="0" y="11700"/>
                    <a:pt x="11700" y="0"/>
                    <a:pt x="26133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2267" cy="28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18804" y="1949154"/>
            <a:ext cx="16686711" cy="5980309"/>
            <a:chOff x="0" y="0"/>
            <a:chExt cx="4394854" cy="15750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94854" cy="1575061"/>
            </a:xfrm>
            <a:custGeom>
              <a:avLst/>
              <a:gdLst/>
              <a:ahLst/>
              <a:cxnLst/>
              <a:rect l="l" t="t" r="r" b="b"/>
              <a:pathLst>
                <a:path w="4394854" h="1575061">
                  <a:moveTo>
                    <a:pt x="23662" y="0"/>
                  </a:moveTo>
                  <a:lnTo>
                    <a:pt x="4371192" y="0"/>
                  </a:lnTo>
                  <a:cubicBezTo>
                    <a:pt x="4377468" y="0"/>
                    <a:pt x="4383486" y="2493"/>
                    <a:pt x="4387924" y="6930"/>
                  </a:cubicBezTo>
                  <a:cubicBezTo>
                    <a:pt x="4392361" y="11368"/>
                    <a:pt x="4394854" y="17386"/>
                    <a:pt x="4394854" y="23662"/>
                  </a:cubicBezTo>
                  <a:lnTo>
                    <a:pt x="4394854" y="1551399"/>
                  </a:lnTo>
                  <a:cubicBezTo>
                    <a:pt x="4394854" y="1557674"/>
                    <a:pt x="4392361" y="1563693"/>
                    <a:pt x="4387924" y="1568130"/>
                  </a:cubicBezTo>
                  <a:cubicBezTo>
                    <a:pt x="4383486" y="1572568"/>
                    <a:pt x="4377468" y="1575061"/>
                    <a:pt x="4371192" y="1575061"/>
                  </a:cubicBezTo>
                  <a:lnTo>
                    <a:pt x="23662" y="1575061"/>
                  </a:lnTo>
                  <a:cubicBezTo>
                    <a:pt x="17386" y="1575061"/>
                    <a:pt x="11368" y="1572568"/>
                    <a:pt x="6930" y="1568130"/>
                  </a:cubicBezTo>
                  <a:cubicBezTo>
                    <a:pt x="2493" y="1563693"/>
                    <a:pt x="0" y="1557674"/>
                    <a:pt x="0" y="1551399"/>
                  </a:cubicBezTo>
                  <a:lnTo>
                    <a:pt x="0" y="23662"/>
                  </a:lnTo>
                  <a:cubicBezTo>
                    <a:pt x="0" y="17386"/>
                    <a:pt x="2493" y="11368"/>
                    <a:pt x="6930" y="6930"/>
                  </a:cubicBezTo>
                  <a:cubicBezTo>
                    <a:pt x="11368" y="2493"/>
                    <a:pt x="17386" y="0"/>
                    <a:pt x="23662" y="0"/>
                  </a:cubicBez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  <a:ln w="152400" cap="rnd">
              <a:solidFill>
                <a:srgbClr val="A1E3F9">
                  <a:alpha val="6392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394854" cy="1613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01055" y="2366645"/>
            <a:ext cx="15614676" cy="512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93"/>
              </a:lnSpc>
            </a:pPr>
            <a:r>
              <a:rPr lang="en-US" sz="363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Petsocity es una empresa en expansión nacional que enfrentaba problemas de rendimiento y caídas en su antiguo sistema monolítico. Estas limitaciones comprometían la experiencia del cliente y la continuidad del negocio. Frente a este escenario, se optó por una arquitectura de microservicios que permite desacoplar funcionalidades y escalar los servicios de manera independiente, respondiendo mejor a las necesidades actuales y futuras.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54155" y="117641"/>
            <a:ext cx="1070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Inicio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06138" y="84486"/>
            <a:ext cx="32211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Quienes somos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22630" y="117641"/>
            <a:ext cx="32211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3311" y="-95250"/>
            <a:ext cx="444882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Introducción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843438" y="4412521"/>
            <a:ext cx="8855084" cy="1689908"/>
            <a:chOff x="0" y="0"/>
            <a:chExt cx="2332203" cy="44507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32203" cy="445079"/>
            </a:xfrm>
            <a:custGeom>
              <a:avLst/>
              <a:gdLst/>
              <a:ahLst/>
              <a:cxnLst/>
              <a:rect l="l" t="t" r="r" b="b"/>
              <a:pathLst>
                <a:path w="2332203" h="445079">
                  <a:moveTo>
                    <a:pt x="0" y="0"/>
                  </a:moveTo>
                  <a:lnTo>
                    <a:pt x="2332203" y="0"/>
                  </a:lnTo>
                  <a:lnTo>
                    <a:pt x="2332203" y="445079"/>
                  </a:lnTo>
                  <a:lnTo>
                    <a:pt x="0" y="445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332203" cy="483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691927" y="422824"/>
            <a:ext cx="159765" cy="1211752"/>
            <a:chOff x="0" y="0"/>
            <a:chExt cx="42078" cy="319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1927" y="2560689"/>
            <a:ext cx="17156221" cy="6272135"/>
            <a:chOff x="0" y="0"/>
            <a:chExt cx="4518511" cy="1651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18511" cy="1651920"/>
            </a:xfrm>
            <a:custGeom>
              <a:avLst/>
              <a:gdLst/>
              <a:ahLst/>
              <a:cxnLst/>
              <a:rect l="l" t="t" r="r" b="b"/>
              <a:pathLst>
                <a:path w="4518511" h="1651920">
                  <a:moveTo>
                    <a:pt x="23014" y="0"/>
                  </a:moveTo>
                  <a:lnTo>
                    <a:pt x="4495497" y="0"/>
                  </a:lnTo>
                  <a:cubicBezTo>
                    <a:pt x="4501600" y="0"/>
                    <a:pt x="4507454" y="2425"/>
                    <a:pt x="4511770" y="6741"/>
                  </a:cubicBezTo>
                  <a:cubicBezTo>
                    <a:pt x="4516086" y="11057"/>
                    <a:pt x="4518511" y="16911"/>
                    <a:pt x="4518511" y="23014"/>
                  </a:cubicBezTo>
                  <a:lnTo>
                    <a:pt x="4518511" y="1628906"/>
                  </a:lnTo>
                  <a:cubicBezTo>
                    <a:pt x="4518511" y="1641616"/>
                    <a:pt x="4508207" y="1651920"/>
                    <a:pt x="4495497" y="1651920"/>
                  </a:cubicBezTo>
                  <a:lnTo>
                    <a:pt x="23014" y="1651920"/>
                  </a:lnTo>
                  <a:cubicBezTo>
                    <a:pt x="10304" y="1651920"/>
                    <a:pt x="0" y="1641616"/>
                    <a:pt x="0" y="1628906"/>
                  </a:cubicBezTo>
                  <a:lnTo>
                    <a:pt x="0" y="23014"/>
                  </a:lnTo>
                  <a:cubicBezTo>
                    <a:pt x="0" y="10304"/>
                    <a:pt x="10304" y="0"/>
                    <a:pt x="23014" y="0"/>
                  </a:cubicBezTo>
                  <a:close/>
                </a:path>
              </a:pathLst>
            </a:custGeom>
            <a:solidFill>
              <a:srgbClr val="000000">
                <a:alpha val="55686"/>
              </a:srgbClr>
            </a:solidFill>
            <a:ln w="66675" cap="rnd">
              <a:solidFill>
                <a:srgbClr val="00618A">
                  <a:alpha val="5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18511" cy="1690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54738" y="4080364"/>
            <a:ext cx="16230600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desarrollo de los microservicios marcó un avance clave para Petsocity, permitiendo una estructura más modular, escalable y fácil de mantener. La experiencia fortaleció nuestras habilidades técnicas y nos enseñó a documentar, testear y trabajar de forma organizada, destacando especialmente el microservicio Usuario por su robustez y nivel de detalle.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4726" y="537527"/>
            <a:ext cx="144684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803820" y="3600450"/>
            <a:ext cx="10870941" cy="3086100"/>
            <a:chOff x="0" y="0"/>
            <a:chExt cx="2863128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63128" cy="812800"/>
            </a:xfrm>
            <a:custGeom>
              <a:avLst/>
              <a:gdLst/>
              <a:ahLst/>
              <a:cxnLst/>
              <a:rect l="l" t="t" r="r" b="b"/>
              <a:pathLst>
                <a:path w="2863128" h="812800">
                  <a:moveTo>
                    <a:pt x="0" y="0"/>
                  </a:moveTo>
                  <a:lnTo>
                    <a:pt x="2863128" y="0"/>
                  </a:lnTo>
                  <a:lnTo>
                    <a:pt x="286312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8E00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6312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88" b="-5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691927" y="422824"/>
            <a:ext cx="159765" cy="1211752"/>
            <a:chOff x="0" y="0"/>
            <a:chExt cx="42078" cy="319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1927" y="2560689"/>
            <a:ext cx="17156221" cy="6272135"/>
            <a:chOff x="0" y="0"/>
            <a:chExt cx="4518511" cy="1651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18511" cy="1651920"/>
            </a:xfrm>
            <a:custGeom>
              <a:avLst/>
              <a:gdLst/>
              <a:ahLst/>
              <a:cxnLst/>
              <a:rect l="l" t="t" r="r" b="b"/>
              <a:pathLst>
                <a:path w="4518511" h="1651920">
                  <a:moveTo>
                    <a:pt x="23014" y="0"/>
                  </a:moveTo>
                  <a:lnTo>
                    <a:pt x="4495497" y="0"/>
                  </a:lnTo>
                  <a:cubicBezTo>
                    <a:pt x="4501600" y="0"/>
                    <a:pt x="4507454" y="2425"/>
                    <a:pt x="4511770" y="6741"/>
                  </a:cubicBezTo>
                  <a:cubicBezTo>
                    <a:pt x="4516086" y="11057"/>
                    <a:pt x="4518511" y="16911"/>
                    <a:pt x="4518511" y="23014"/>
                  </a:cubicBezTo>
                  <a:lnTo>
                    <a:pt x="4518511" y="1628906"/>
                  </a:lnTo>
                  <a:cubicBezTo>
                    <a:pt x="4518511" y="1641616"/>
                    <a:pt x="4508207" y="1651920"/>
                    <a:pt x="4495497" y="1651920"/>
                  </a:cubicBezTo>
                  <a:lnTo>
                    <a:pt x="23014" y="1651920"/>
                  </a:lnTo>
                  <a:cubicBezTo>
                    <a:pt x="10304" y="1651920"/>
                    <a:pt x="0" y="1641616"/>
                    <a:pt x="0" y="1628906"/>
                  </a:cubicBezTo>
                  <a:lnTo>
                    <a:pt x="0" y="23014"/>
                  </a:lnTo>
                  <a:cubicBezTo>
                    <a:pt x="0" y="10304"/>
                    <a:pt x="10304" y="0"/>
                    <a:pt x="23014" y="0"/>
                  </a:cubicBezTo>
                  <a:close/>
                </a:path>
              </a:pathLst>
            </a:custGeom>
            <a:solidFill>
              <a:srgbClr val="000000">
                <a:alpha val="55686"/>
              </a:srgbClr>
            </a:solidFill>
            <a:ln w="66675" cap="rnd">
              <a:solidFill>
                <a:srgbClr val="00618A">
                  <a:alpha val="5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18511" cy="1690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54738" y="4080364"/>
            <a:ext cx="16230600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futuros proyectos, se sugiere extender la lógica de negocio en Inventario y Carrito, reforzar aspectos de seguridad como la autenticación y validación de datos, e integrar nuevos servicios como Pagos y Despachos. También es clave definir desde el inicio una estrategia clara de pruebas, documentación y trazabilidad para garantizar calidad y escalabilidad.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8961969" y="3600450"/>
            <a:ext cx="10870941" cy="3086100"/>
            <a:chOff x="0" y="0"/>
            <a:chExt cx="2863128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3128" cy="812800"/>
            </a:xfrm>
            <a:custGeom>
              <a:avLst/>
              <a:gdLst/>
              <a:ahLst/>
              <a:cxnLst/>
              <a:rect l="l" t="t" r="r" b="b"/>
              <a:pathLst>
                <a:path w="2863128" h="812800">
                  <a:moveTo>
                    <a:pt x="0" y="0"/>
                  </a:moveTo>
                  <a:lnTo>
                    <a:pt x="2863128" y="0"/>
                  </a:lnTo>
                  <a:lnTo>
                    <a:pt x="286312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8E00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6312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4726" y="537527"/>
            <a:ext cx="144684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Recomendaciones 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21585"/>
            <a:ext cx="16914605" cy="9429892"/>
          </a:xfrm>
          <a:custGeom>
            <a:avLst/>
            <a:gdLst/>
            <a:ahLst/>
            <a:cxnLst/>
            <a:rect l="l" t="t" r="r" b="b"/>
            <a:pathLst>
              <a:path w="16914605" h="9429892">
                <a:moveTo>
                  <a:pt x="0" y="0"/>
                </a:moveTo>
                <a:lnTo>
                  <a:pt x="16914605" y="0"/>
                </a:lnTo>
                <a:lnTo>
                  <a:pt x="16914605" y="9429892"/>
                </a:lnTo>
                <a:lnTo>
                  <a:pt x="0" y="942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909758" y="556235"/>
            <a:ext cx="14468484" cy="19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8"/>
              </a:lnSpc>
            </a:pPr>
            <a:r>
              <a:rPr lang="en-US" sz="11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Preguntas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-254968" y="0"/>
            <a:ext cx="18542968" cy="816037"/>
            <a:chOff x="0" y="0"/>
            <a:chExt cx="4883745" cy="2149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3745" cy="214923"/>
            </a:xfrm>
            <a:custGeom>
              <a:avLst/>
              <a:gdLst/>
              <a:ahLst/>
              <a:cxnLst/>
              <a:rect l="l" t="t" r="r" b="b"/>
              <a:pathLst>
                <a:path w="4883745" h="214923">
                  <a:moveTo>
                    <a:pt x="0" y="0"/>
                  </a:moveTo>
                  <a:lnTo>
                    <a:pt x="4883745" y="0"/>
                  </a:lnTo>
                  <a:lnTo>
                    <a:pt x="4883745" y="214923"/>
                  </a:lnTo>
                  <a:lnTo>
                    <a:pt x="0" y="214923"/>
                  </a:lnTo>
                  <a:close/>
                </a:path>
              </a:pathLst>
            </a:custGeom>
            <a:solidFill>
              <a:srgbClr val="FFFFFF">
                <a:alpha val="38824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3745" cy="25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958331" y="4412521"/>
            <a:ext cx="8855084" cy="1689908"/>
            <a:chOff x="0" y="0"/>
            <a:chExt cx="2332203" cy="445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2203" cy="445079"/>
            </a:xfrm>
            <a:custGeom>
              <a:avLst/>
              <a:gdLst/>
              <a:ahLst/>
              <a:cxnLst/>
              <a:rect l="l" t="t" r="r" b="b"/>
              <a:pathLst>
                <a:path w="2332203" h="445079">
                  <a:moveTo>
                    <a:pt x="0" y="0"/>
                  </a:moveTo>
                  <a:lnTo>
                    <a:pt x="2332203" y="0"/>
                  </a:lnTo>
                  <a:lnTo>
                    <a:pt x="2332203" y="445079"/>
                  </a:lnTo>
                  <a:lnTo>
                    <a:pt x="0" y="445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32203" cy="483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09743" y="9526098"/>
            <a:ext cx="448205" cy="4482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4981B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19898" y="9526098"/>
            <a:ext cx="448205" cy="4482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4981B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30052" y="9526098"/>
            <a:ext cx="448205" cy="44820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81BE"/>
            </a:solidFill>
            <a:ln w="66675" cap="sq">
              <a:solidFill>
                <a:srgbClr val="4981B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4143" y="0"/>
            <a:ext cx="2341372" cy="816037"/>
            <a:chOff x="0" y="0"/>
            <a:chExt cx="616658" cy="2149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6658" cy="214923"/>
            </a:xfrm>
            <a:custGeom>
              <a:avLst/>
              <a:gdLst/>
              <a:ahLst/>
              <a:cxnLst/>
              <a:rect l="l" t="t" r="r" b="b"/>
              <a:pathLst>
                <a:path w="616658" h="214923">
                  <a:moveTo>
                    <a:pt x="0" y="0"/>
                  </a:moveTo>
                  <a:lnTo>
                    <a:pt x="616658" y="0"/>
                  </a:lnTo>
                  <a:lnTo>
                    <a:pt x="616658" y="214923"/>
                  </a:lnTo>
                  <a:lnTo>
                    <a:pt x="0" y="214923"/>
                  </a:lnTo>
                  <a:close/>
                </a:path>
              </a:pathLst>
            </a:custGeom>
            <a:solidFill>
              <a:srgbClr val="000000">
                <a:alpha val="36863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16658" cy="253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72020" y="80484"/>
            <a:ext cx="141291" cy="655069"/>
            <a:chOff x="0" y="0"/>
            <a:chExt cx="52267" cy="2423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267" cy="242325"/>
            </a:xfrm>
            <a:custGeom>
              <a:avLst/>
              <a:gdLst/>
              <a:ahLst/>
              <a:cxnLst/>
              <a:rect l="l" t="t" r="r" b="b"/>
              <a:pathLst>
                <a:path w="52267" h="242325">
                  <a:moveTo>
                    <a:pt x="26133" y="0"/>
                  </a:moveTo>
                  <a:lnTo>
                    <a:pt x="26133" y="0"/>
                  </a:lnTo>
                  <a:cubicBezTo>
                    <a:pt x="33064" y="0"/>
                    <a:pt x="39711" y="2753"/>
                    <a:pt x="44612" y="7654"/>
                  </a:cubicBezTo>
                  <a:cubicBezTo>
                    <a:pt x="49513" y="12555"/>
                    <a:pt x="52267" y="19202"/>
                    <a:pt x="52267" y="26133"/>
                  </a:cubicBezTo>
                  <a:lnTo>
                    <a:pt x="52267" y="216192"/>
                  </a:lnTo>
                  <a:cubicBezTo>
                    <a:pt x="52267" y="230625"/>
                    <a:pt x="40566" y="242325"/>
                    <a:pt x="26133" y="242325"/>
                  </a:cubicBezTo>
                  <a:lnTo>
                    <a:pt x="26133" y="242325"/>
                  </a:lnTo>
                  <a:cubicBezTo>
                    <a:pt x="11700" y="242325"/>
                    <a:pt x="0" y="230625"/>
                    <a:pt x="0" y="216192"/>
                  </a:cubicBezTo>
                  <a:lnTo>
                    <a:pt x="0" y="26133"/>
                  </a:lnTo>
                  <a:cubicBezTo>
                    <a:pt x="0" y="11700"/>
                    <a:pt x="11700" y="0"/>
                    <a:pt x="26133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2267" cy="28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18804" y="1949154"/>
            <a:ext cx="16686711" cy="5980309"/>
            <a:chOff x="0" y="0"/>
            <a:chExt cx="4394854" cy="15750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94854" cy="1575061"/>
            </a:xfrm>
            <a:custGeom>
              <a:avLst/>
              <a:gdLst/>
              <a:ahLst/>
              <a:cxnLst/>
              <a:rect l="l" t="t" r="r" b="b"/>
              <a:pathLst>
                <a:path w="4394854" h="1575061">
                  <a:moveTo>
                    <a:pt x="23662" y="0"/>
                  </a:moveTo>
                  <a:lnTo>
                    <a:pt x="4371192" y="0"/>
                  </a:lnTo>
                  <a:cubicBezTo>
                    <a:pt x="4377468" y="0"/>
                    <a:pt x="4383486" y="2493"/>
                    <a:pt x="4387924" y="6930"/>
                  </a:cubicBezTo>
                  <a:cubicBezTo>
                    <a:pt x="4392361" y="11368"/>
                    <a:pt x="4394854" y="17386"/>
                    <a:pt x="4394854" y="23662"/>
                  </a:cubicBezTo>
                  <a:lnTo>
                    <a:pt x="4394854" y="1551399"/>
                  </a:lnTo>
                  <a:cubicBezTo>
                    <a:pt x="4394854" y="1557674"/>
                    <a:pt x="4392361" y="1563693"/>
                    <a:pt x="4387924" y="1568130"/>
                  </a:cubicBezTo>
                  <a:cubicBezTo>
                    <a:pt x="4383486" y="1572568"/>
                    <a:pt x="4377468" y="1575061"/>
                    <a:pt x="4371192" y="1575061"/>
                  </a:cubicBezTo>
                  <a:lnTo>
                    <a:pt x="23662" y="1575061"/>
                  </a:lnTo>
                  <a:cubicBezTo>
                    <a:pt x="17386" y="1575061"/>
                    <a:pt x="11368" y="1572568"/>
                    <a:pt x="6930" y="1568130"/>
                  </a:cubicBezTo>
                  <a:cubicBezTo>
                    <a:pt x="2493" y="1563693"/>
                    <a:pt x="0" y="1557674"/>
                    <a:pt x="0" y="1551399"/>
                  </a:cubicBezTo>
                  <a:lnTo>
                    <a:pt x="0" y="23662"/>
                  </a:lnTo>
                  <a:cubicBezTo>
                    <a:pt x="0" y="17386"/>
                    <a:pt x="2493" y="11368"/>
                    <a:pt x="6930" y="6930"/>
                  </a:cubicBezTo>
                  <a:cubicBezTo>
                    <a:pt x="11368" y="2493"/>
                    <a:pt x="17386" y="0"/>
                    <a:pt x="23662" y="0"/>
                  </a:cubicBez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  <a:ln w="152400" cap="rnd">
              <a:solidFill>
                <a:srgbClr val="A1E3F9">
                  <a:alpha val="6392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394854" cy="1613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4822" y="3309930"/>
            <a:ext cx="15614676" cy="319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93"/>
              </a:lnSpc>
            </a:pPr>
            <a:r>
              <a:rPr lang="en-US" sz="363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Desarrollar una solución para Petsocity que permita modernizar su sistema tecnológico, mejorar la escalabilidad y asegurar una gestión eficiente de usuarios, productos y carritos de compra, mediante la implementación de una arquitectura de microservicios.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54155" y="117641"/>
            <a:ext cx="1070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Inicio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06138" y="84486"/>
            <a:ext cx="32211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Quienes somos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22630" y="117641"/>
            <a:ext cx="32211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3311" y="-95250"/>
            <a:ext cx="43887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Introducción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-1970216" y="1634576"/>
            <a:ext cx="23356197" cy="27758010"/>
            <a:chOff x="0" y="0"/>
            <a:chExt cx="31141596" cy="37010680"/>
          </a:xfrm>
        </p:grpSpPr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 rot="-212228">
              <a:off x="499764" y="11261903"/>
              <a:ext cx="30142068" cy="17131686"/>
              <a:chOff x="0" y="0"/>
              <a:chExt cx="4547616" cy="258470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547616" cy="2584704"/>
              </a:xfrm>
              <a:custGeom>
                <a:avLst/>
                <a:gdLst/>
                <a:ahLst/>
                <a:cxnLst/>
                <a:rect l="l" t="t" r="r" b="b"/>
                <a:pathLst>
                  <a:path w="4547616" h="2584704">
                    <a:moveTo>
                      <a:pt x="4547616" y="2584704"/>
                    </a:moveTo>
                    <a:lnTo>
                      <a:pt x="0" y="2584704"/>
                    </a:lnTo>
                    <a:lnTo>
                      <a:pt x="0" y="0"/>
                    </a:lnTo>
                    <a:lnTo>
                      <a:pt x="4547616" y="0"/>
                    </a:lnTo>
                    <a:lnTo>
                      <a:pt x="4547616" y="2584704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33" b="-33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38418" y="49420"/>
                <a:ext cx="4473128" cy="2451241"/>
              </a:xfrm>
              <a:custGeom>
                <a:avLst/>
                <a:gdLst/>
                <a:ahLst/>
                <a:cxnLst/>
                <a:rect l="l" t="t" r="r" b="b"/>
                <a:pathLst>
                  <a:path w="4473128" h="2451241">
                    <a:moveTo>
                      <a:pt x="3806137" y="2224714"/>
                    </a:moveTo>
                    <a:cubicBezTo>
                      <a:pt x="4040534" y="2160616"/>
                      <a:pt x="4250942" y="2021088"/>
                      <a:pt x="4364350" y="1794622"/>
                    </a:cubicBezTo>
                    <a:cubicBezTo>
                      <a:pt x="4473127" y="1577406"/>
                      <a:pt x="4451920" y="1287641"/>
                      <a:pt x="4276200" y="1119887"/>
                    </a:cubicBezTo>
                    <a:cubicBezTo>
                      <a:pt x="4087738" y="939970"/>
                      <a:pt x="3790734" y="940461"/>
                      <a:pt x="3565019" y="810294"/>
                    </a:cubicBezTo>
                    <a:cubicBezTo>
                      <a:pt x="3372524" y="699283"/>
                      <a:pt x="3247955" y="503663"/>
                      <a:pt x="3106075" y="332651"/>
                    </a:cubicBezTo>
                    <a:cubicBezTo>
                      <a:pt x="2964196" y="161639"/>
                      <a:pt x="2774430" y="0"/>
                      <a:pt x="2552260" y="4471"/>
                    </a:cubicBezTo>
                    <a:cubicBezTo>
                      <a:pt x="2397795" y="7580"/>
                      <a:pt x="2258303" y="90694"/>
                      <a:pt x="2119909" y="159367"/>
                    </a:cubicBezTo>
                    <a:cubicBezTo>
                      <a:pt x="1899043" y="268964"/>
                      <a:pt x="1662409" y="346727"/>
                      <a:pt x="1419584" y="389512"/>
                    </a:cubicBezTo>
                    <a:cubicBezTo>
                      <a:pt x="1028401" y="458435"/>
                      <a:pt x="588440" y="451093"/>
                      <a:pt x="293528" y="717158"/>
                    </a:cubicBezTo>
                    <a:cubicBezTo>
                      <a:pt x="90084" y="900701"/>
                      <a:pt x="0" y="1200787"/>
                      <a:pt x="68756" y="1466013"/>
                    </a:cubicBezTo>
                    <a:cubicBezTo>
                      <a:pt x="137511" y="1731237"/>
                      <a:pt x="362060" y="1949786"/>
                      <a:pt x="629074" y="2011318"/>
                    </a:cubicBezTo>
                    <a:cubicBezTo>
                      <a:pt x="813702" y="2053864"/>
                      <a:pt x="1008656" y="2025801"/>
                      <a:pt x="1194116" y="2064574"/>
                    </a:cubicBezTo>
                    <a:cubicBezTo>
                      <a:pt x="1510477" y="2130714"/>
                      <a:pt x="1769446" y="2384148"/>
                      <a:pt x="2090558" y="2420848"/>
                    </a:cubicBezTo>
                    <a:cubicBezTo>
                      <a:pt x="2356471" y="2451241"/>
                      <a:pt x="2612011" y="2327835"/>
                      <a:pt x="2867231" y="2247245"/>
                    </a:cubicBezTo>
                    <a:cubicBezTo>
                      <a:pt x="3041872" y="2192102"/>
                      <a:pt x="3227440" y="2251354"/>
                      <a:pt x="3404183" y="2263564"/>
                    </a:cubicBezTo>
                    <a:cubicBezTo>
                      <a:pt x="3537184" y="2272752"/>
                      <a:pt x="3675392" y="2260467"/>
                      <a:pt x="3806137" y="2224714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58949" b="-22159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3212927" y="29870570"/>
              <a:ext cx="5746768" cy="7140110"/>
              <a:chOff x="0" y="0"/>
              <a:chExt cx="1135164" cy="141039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135164" cy="1410392"/>
              </a:xfrm>
              <a:custGeom>
                <a:avLst/>
                <a:gdLst/>
                <a:ahLst/>
                <a:cxnLst/>
                <a:rect l="l" t="t" r="r" b="b"/>
                <a:pathLst>
                  <a:path w="1135164" h="1410392">
                    <a:moveTo>
                      <a:pt x="91608" y="0"/>
                    </a:moveTo>
                    <a:lnTo>
                      <a:pt x="1043556" y="0"/>
                    </a:lnTo>
                    <a:cubicBezTo>
                      <a:pt x="1094150" y="0"/>
                      <a:pt x="1135164" y="41014"/>
                      <a:pt x="1135164" y="91608"/>
                    </a:cubicBezTo>
                    <a:lnTo>
                      <a:pt x="1135164" y="1318784"/>
                    </a:lnTo>
                    <a:cubicBezTo>
                      <a:pt x="1135164" y="1369378"/>
                      <a:pt x="1094150" y="1410392"/>
                      <a:pt x="1043556" y="1410392"/>
                    </a:cubicBezTo>
                    <a:lnTo>
                      <a:pt x="91608" y="1410392"/>
                    </a:lnTo>
                    <a:cubicBezTo>
                      <a:pt x="41014" y="1410392"/>
                      <a:pt x="0" y="1369378"/>
                      <a:pt x="0" y="1318784"/>
                    </a:cubicBezTo>
                    <a:lnTo>
                      <a:pt x="0" y="91608"/>
                    </a:lnTo>
                    <a:cubicBezTo>
                      <a:pt x="0" y="41014"/>
                      <a:pt x="41014" y="0"/>
                      <a:pt x="91608" y="0"/>
                    </a:cubicBezTo>
                    <a:close/>
                  </a:path>
                </a:pathLst>
              </a:custGeom>
              <a:solidFill>
                <a:srgbClr val="4981BE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135164" cy="1448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9188295" y="29870570"/>
              <a:ext cx="5572449" cy="7140110"/>
              <a:chOff x="0" y="0"/>
              <a:chExt cx="1100731" cy="1410392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100731" cy="1410392"/>
              </a:xfrm>
              <a:custGeom>
                <a:avLst/>
                <a:gdLst/>
                <a:ahLst/>
                <a:cxnLst/>
                <a:rect l="l" t="t" r="r" b="b"/>
                <a:pathLst>
                  <a:path w="1100731" h="1410392">
                    <a:moveTo>
                      <a:pt x="94474" y="0"/>
                    </a:moveTo>
                    <a:lnTo>
                      <a:pt x="1006257" y="0"/>
                    </a:lnTo>
                    <a:cubicBezTo>
                      <a:pt x="1058433" y="0"/>
                      <a:pt x="1100731" y="42297"/>
                      <a:pt x="1100731" y="94474"/>
                    </a:cubicBezTo>
                    <a:lnTo>
                      <a:pt x="1100731" y="1315918"/>
                    </a:lnTo>
                    <a:cubicBezTo>
                      <a:pt x="1100731" y="1368095"/>
                      <a:pt x="1058433" y="1410392"/>
                      <a:pt x="1006257" y="1410392"/>
                    </a:cubicBezTo>
                    <a:lnTo>
                      <a:pt x="94474" y="1410392"/>
                    </a:lnTo>
                    <a:cubicBezTo>
                      <a:pt x="42297" y="1410392"/>
                      <a:pt x="0" y="1368095"/>
                      <a:pt x="0" y="1315918"/>
                    </a:cubicBezTo>
                    <a:lnTo>
                      <a:pt x="0" y="94474"/>
                    </a:lnTo>
                    <a:cubicBezTo>
                      <a:pt x="0" y="42297"/>
                      <a:pt x="42297" y="0"/>
                      <a:pt x="94474" y="0"/>
                    </a:cubicBezTo>
                    <a:close/>
                  </a:path>
                </a:pathLst>
              </a:custGeom>
              <a:solidFill>
                <a:srgbClr val="68A1DE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1100731" cy="1448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4989345" y="29870570"/>
              <a:ext cx="6076835" cy="7140110"/>
              <a:chOff x="0" y="0"/>
              <a:chExt cx="1200362" cy="141039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200362" cy="1410392"/>
              </a:xfrm>
              <a:custGeom>
                <a:avLst/>
                <a:gdLst/>
                <a:ahLst/>
                <a:cxnLst/>
                <a:rect l="l" t="t" r="r" b="b"/>
                <a:pathLst>
                  <a:path w="1200362" h="1410392">
                    <a:moveTo>
                      <a:pt x="86632" y="0"/>
                    </a:moveTo>
                    <a:lnTo>
                      <a:pt x="1113730" y="0"/>
                    </a:lnTo>
                    <a:cubicBezTo>
                      <a:pt x="1161576" y="0"/>
                      <a:pt x="1200362" y="38787"/>
                      <a:pt x="1200362" y="86632"/>
                    </a:cubicBezTo>
                    <a:lnTo>
                      <a:pt x="1200362" y="1323760"/>
                    </a:lnTo>
                    <a:cubicBezTo>
                      <a:pt x="1200362" y="1346736"/>
                      <a:pt x="1191235" y="1368771"/>
                      <a:pt x="1174988" y="1385018"/>
                    </a:cubicBezTo>
                    <a:cubicBezTo>
                      <a:pt x="1158742" y="1401265"/>
                      <a:pt x="1136706" y="1410392"/>
                      <a:pt x="1113730" y="1410392"/>
                    </a:cubicBezTo>
                    <a:lnTo>
                      <a:pt x="86632" y="1410392"/>
                    </a:lnTo>
                    <a:cubicBezTo>
                      <a:pt x="63656" y="1410392"/>
                      <a:pt x="41621" y="1401265"/>
                      <a:pt x="25374" y="1385018"/>
                    </a:cubicBezTo>
                    <a:cubicBezTo>
                      <a:pt x="9127" y="1368771"/>
                      <a:pt x="0" y="1346736"/>
                      <a:pt x="0" y="1323760"/>
                    </a:cubicBezTo>
                    <a:lnTo>
                      <a:pt x="0" y="86632"/>
                    </a:lnTo>
                    <a:cubicBezTo>
                      <a:pt x="0" y="63656"/>
                      <a:pt x="9127" y="41621"/>
                      <a:pt x="25374" y="25374"/>
                    </a:cubicBezTo>
                    <a:cubicBezTo>
                      <a:pt x="41621" y="9127"/>
                      <a:pt x="63656" y="0"/>
                      <a:pt x="86632" y="0"/>
                    </a:cubicBezTo>
                    <a:close/>
                  </a:path>
                </a:pathLst>
              </a:custGeom>
              <a:solidFill>
                <a:srgbClr val="A1E3F9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1200362" cy="1448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1294779" y="29870570"/>
              <a:ext cx="5572449" cy="7140110"/>
              <a:chOff x="0" y="0"/>
              <a:chExt cx="1100731" cy="141039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100731" cy="1410392"/>
              </a:xfrm>
              <a:custGeom>
                <a:avLst/>
                <a:gdLst/>
                <a:ahLst/>
                <a:cxnLst/>
                <a:rect l="l" t="t" r="r" b="b"/>
                <a:pathLst>
                  <a:path w="1100731" h="1410392">
                    <a:moveTo>
                      <a:pt x="94474" y="0"/>
                    </a:moveTo>
                    <a:lnTo>
                      <a:pt x="1006257" y="0"/>
                    </a:lnTo>
                    <a:cubicBezTo>
                      <a:pt x="1058433" y="0"/>
                      <a:pt x="1100731" y="42297"/>
                      <a:pt x="1100731" y="94474"/>
                    </a:cubicBezTo>
                    <a:lnTo>
                      <a:pt x="1100731" y="1315918"/>
                    </a:lnTo>
                    <a:cubicBezTo>
                      <a:pt x="1100731" y="1368095"/>
                      <a:pt x="1058433" y="1410392"/>
                      <a:pt x="1006257" y="1410392"/>
                    </a:cubicBezTo>
                    <a:lnTo>
                      <a:pt x="94474" y="1410392"/>
                    </a:lnTo>
                    <a:cubicBezTo>
                      <a:pt x="42297" y="1410392"/>
                      <a:pt x="0" y="1368095"/>
                      <a:pt x="0" y="1315918"/>
                    </a:cubicBezTo>
                    <a:lnTo>
                      <a:pt x="0" y="94474"/>
                    </a:lnTo>
                    <a:cubicBezTo>
                      <a:pt x="0" y="42297"/>
                      <a:pt x="42297" y="0"/>
                      <a:pt x="94474" y="0"/>
                    </a:cubicBezTo>
                    <a:close/>
                  </a:path>
                </a:pathLst>
              </a:custGeom>
              <a:solidFill>
                <a:srgbClr val="D1F8E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1100731" cy="1448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>
              <a:off x="4268030" y="27430322"/>
              <a:ext cx="3636561" cy="3636561"/>
            </a:xfrm>
            <a:custGeom>
              <a:avLst/>
              <a:gdLst/>
              <a:ahLst/>
              <a:cxnLst/>
              <a:rect l="l" t="t" r="r" b="b"/>
              <a:pathLst>
                <a:path w="3636561" h="3636561">
                  <a:moveTo>
                    <a:pt x="0" y="0"/>
                  </a:moveTo>
                  <a:lnTo>
                    <a:pt x="3636562" y="0"/>
                  </a:lnTo>
                  <a:lnTo>
                    <a:pt x="3636562" y="3636561"/>
                  </a:lnTo>
                  <a:lnTo>
                    <a:pt x="0" y="363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10156239" y="28052290"/>
              <a:ext cx="3636561" cy="3636561"/>
            </a:xfrm>
            <a:custGeom>
              <a:avLst/>
              <a:gdLst/>
              <a:ahLst/>
              <a:cxnLst/>
              <a:rect l="l" t="t" r="r" b="b"/>
              <a:pathLst>
                <a:path w="3636561" h="3636561">
                  <a:moveTo>
                    <a:pt x="0" y="0"/>
                  </a:moveTo>
                  <a:lnTo>
                    <a:pt x="3636561" y="0"/>
                  </a:lnTo>
                  <a:lnTo>
                    <a:pt x="3636561" y="3636561"/>
                  </a:lnTo>
                  <a:lnTo>
                    <a:pt x="0" y="363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16417656" y="28052290"/>
              <a:ext cx="3095122" cy="3095122"/>
            </a:xfrm>
            <a:custGeom>
              <a:avLst/>
              <a:gdLst/>
              <a:ahLst/>
              <a:cxnLst/>
              <a:rect l="l" t="t" r="r" b="b"/>
              <a:pathLst>
                <a:path w="3095122" h="3095122">
                  <a:moveTo>
                    <a:pt x="0" y="0"/>
                  </a:moveTo>
                  <a:lnTo>
                    <a:pt x="3095122" y="0"/>
                  </a:lnTo>
                  <a:lnTo>
                    <a:pt x="3095122" y="3095122"/>
                  </a:lnTo>
                  <a:lnTo>
                    <a:pt x="0" y="3095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2431007" y="27657089"/>
              <a:ext cx="3299994" cy="3299994"/>
            </a:xfrm>
            <a:custGeom>
              <a:avLst/>
              <a:gdLst/>
              <a:ahLst/>
              <a:cxnLst/>
              <a:rect l="l" t="t" r="r" b="b"/>
              <a:pathLst>
                <a:path w="3299994" h="3299994">
                  <a:moveTo>
                    <a:pt x="0" y="0"/>
                  </a:moveTo>
                  <a:lnTo>
                    <a:pt x="3299994" y="0"/>
                  </a:lnTo>
                  <a:lnTo>
                    <a:pt x="3299994" y="3299995"/>
                  </a:lnTo>
                  <a:lnTo>
                    <a:pt x="0" y="3299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13133488" y="0"/>
              <a:ext cx="4114800" cy="26480194"/>
              <a:chOff x="0" y="0"/>
              <a:chExt cx="812800" cy="5230656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523065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5230656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5230656"/>
                    </a:lnTo>
                    <a:lnTo>
                      <a:pt x="0" y="5230656"/>
                    </a:lnTo>
                    <a:close/>
                  </a:path>
                </a:pathLst>
              </a:custGeom>
              <a:solidFill>
                <a:srgbClr val="4981BE">
                  <a:alpha val="2745"/>
                </a:srgbClr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812800" cy="5268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9728693" y="24627652"/>
              <a:ext cx="11684209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Objetivos del Proyecto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3212927" y="30933185"/>
              <a:ext cx="5746768" cy="571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Implementar tres microservicios independientes aplicando principios de arquitectura modular.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9296262" y="31000208"/>
              <a:ext cx="5356516" cy="4901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Aplicar principios RESTful y HATEOAS para mejorar la navegación entre recursos.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5190888" y="31000208"/>
              <a:ext cx="5773231" cy="572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Simular un entorno de desarrollo profesional utilizando herramientas como Git, Postman y Swagger.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21169689" y="30923660"/>
              <a:ext cx="5822629" cy="4901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Desarrollar operaciones CRUD completas con filtros y parámetros en cada servicio.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12228">
            <a:off x="-1826605" y="-9652824"/>
            <a:ext cx="22606551" cy="12848764"/>
            <a:chOff x="0" y="0"/>
            <a:chExt cx="4547616" cy="2584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2"/>
              <a:stretch>
                <a:fillRect t="-33" b="-33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8418" y="49420"/>
              <a:ext cx="4473128" cy="2451241"/>
            </a:xfrm>
            <a:custGeom>
              <a:avLst/>
              <a:gdLst/>
              <a:ahLst/>
              <a:cxnLst/>
              <a:rect l="l" t="t" r="r" b="b"/>
              <a:pathLst>
                <a:path w="4473128" h="2451241">
                  <a:moveTo>
                    <a:pt x="3806137" y="2224714"/>
                  </a:moveTo>
                  <a:cubicBezTo>
                    <a:pt x="4040534" y="2160616"/>
                    <a:pt x="4250942" y="2021088"/>
                    <a:pt x="4364350" y="1794622"/>
                  </a:cubicBezTo>
                  <a:cubicBezTo>
                    <a:pt x="4473127" y="1577406"/>
                    <a:pt x="4451920" y="1287641"/>
                    <a:pt x="4276200" y="1119887"/>
                  </a:cubicBezTo>
                  <a:cubicBezTo>
                    <a:pt x="4087738" y="939970"/>
                    <a:pt x="3790734" y="940461"/>
                    <a:pt x="3565019" y="810294"/>
                  </a:cubicBezTo>
                  <a:cubicBezTo>
                    <a:pt x="3372524" y="699283"/>
                    <a:pt x="3247955" y="503663"/>
                    <a:pt x="3106075" y="332651"/>
                  </a:cubicBezTo>
                  <a:cubicBezTo>
                    <a:pt x="2964196" y="161639"/>
                    <a:pt x="2774430" y="0"/>
                    <a:pt x="2552260" y="4471"/>
                  </a:cubicBezTo>
                  <a:cubicBezTo>
                    <a:pt x="2397795" y="7580"/>
                    <a:pt x="2258303" y="90694"/>
                    <a:pt x="2119909" y="159367"/>
                  </a:cubicBezTo>
                  <a:cubicBezTo>
                    <a:pt x="1899043" y="268964"/>
                    <a:pt x="1662409" y="346727"/>
                    <a:pt x="1419584" y="389512"/>
                  </a:cubicBezTo>
                  <a:cubicBezTo>
                    <a:pt x="1028401" y="458435"/>
                    <a:pt x="588440" y="451093"/>
                    <a:pt x="293528" y="717158"/>
                  </a:cubicBezTo>
                  <a:cubicBezTo>
                    <a:pt x="90084" y="900701"/>
                    <a:pt x="0" y="1200787"/>
                    <a:pt x="68756" y="1466013"/>
                  </a:cubicBezTo>
                  <a:cubicBezTo>
                    <a:pt x="137511" y="1731237"/>
                    <a:pt x="362060" y="1949786"/>
                    <a:pt x="629074" y="2011318"/>
                  </a:cubicBezTo>
                  <a:cubicBezTo>
                    <a:pt x="813702" y="2053864"/>
                    <a:pt x="1008656" y="2025801"/>
                    <a:pt x="1194116" y="2064574"/>
                  </a:cubicBezTo>
                  <a:cubicBezTo>
                    <a:pt x="1510477" y="2130714"/>
                    <a:pt x="1769446" y="2384148"/>
                    <a:pt x="2090558" y="2420848"/>
                  </a:cubicBezTo>
                  <a:cubicBezTo>
                    <a:pt x="2356471" y="2451241"/>
                    <a:pt x="2612011" y="2327835"/>
                    <a:pt x="2867231" y="2247245"/>
                  </a:cubicBezTo>
                  <a:cubicBezTo>
                    <a:pt x="3041872" y="2192102"/>
                    <a:pt x="3227440" y="2251354"/>
                    <a:pt x="3404183" y="2263564"/>
                  </a:cubicBezTo>
                  <a:cubicBezTo>
                    <a:pt x="3537184" y="2272752"/>
                    <a:pt x="3675392" y="2260467"/>
                    <a:pt x="3806137" y="2224714"/>
                  </a:cubicBezTo>
                  <a:close/>
                </a:path>
              </a:pathLst>
            </a:custGeom>
            <a:blipFill>
              <a:blip r:embed="rId3"/>
              <a:stretch>
                <a:fillRect t="-58949" b="-22159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48688" y="-18099251"/>
            <a:ext cx="3086100" cy="19860145"/>
            <a:chOff x="0" y="0"/>
            <a:chExt cx="812800" cy="52306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5230656"/>
            </a:xfrm>
            <a:custGeom>
              <a:avLst/>
              <a:gdLst/>
              <a:ahLst/>
              <a:cxnLst/>
              <a:rect l="l" t="t" r="r" b="b"/>
              <a:pathLst>
                <a:path w="812800" h="5230656">
                  <a:moveTo>
                    <a:pt x="0" y="0"/>
                  </a:moveTo>
                  <a:lnTo>
                    <a:pt x="812800" y="0"/>
                  </a:lnTo>
                  <a:lnTo>
                    <a:pt x="812800" y="5230656"/>
                  </a:lnTo>
                  <a:lnTo>
                    <a:pt x="0" y="5230656"/>
                  </a:lnTo>
                  <a:close/>
                </a:path>
              </a:pathLst>
            </a:custGeom>
            <a:solidFill>
              <a:srgbClr val="4981BE">
                <a:alpha val="2745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5268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095092" y="347675"/>
            <a:ext cx="87631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 del Proyecto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66006" y="11762670"/>
            <a:ext cx="5798918" cy="2653009"/>
            <a:chOff x="0" y="0"/>
            <a:chExt cx="1730685" cy="7917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0685" cy="791790"/>
            </a:xfrm>
            <a:custGeom>
              <a:avLst/>
              <a:gdLst/>
              <a:ahLst/>
              <a:cxnLst/>
              <a:rect l="l" t="t" r="r" b="b"/>
              <a:pathLst>
                <a:path w="1730685" h="791790">
                  <a:moveTo>
                    <a:pt x="68088" y="0"/>
                  </a:moveTo>
                  <a:lnTo>
                    <a:pt x="1662597" y="0"/>
                  </a:lnTo>
                  <a:cubicBezTo>
                    <a:pt x="1700201" y="0"/>
                    <a:pt x="1730685" y="30484"/>
                    <a:pt x="1730685" y="68088"/>
                  </a:cubicBezTo>
                  <a:lnTo>
                    <a:pt x="1730685" y="723701"/>
                  </a:lnTo>
                  <a:cubicBezTo>
                    <a:pt x="1730685" y="761305"/>
                    <a:pt x="1700201" y="791790"/>
                    <a:pt x="1662597" y="791790"/>
                  </a:cubicBezTo>
                  <a:lnTo>
                    <a:pt x="68088" y="791790"/>
                  </a:lnTo>
                  <a:cubicBezTo>
                    <a:pt x="30484" y="791790"/>
                    <a:pt x="0" y="761305"/>
                    <a:pt x="0" y="723701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30685" cy="829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6006" y="14611517"/>
            <a:ext cx="5798918" cy="2665710"/>
            <a:chOff x="0" y="0"/>
            <a:chExt cx="1527287" cy="702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7287" cy="702080"/>
            </a:xfrm>
            <a:custGeom>
              <a:avLst/>
              <a:gdLst/>
              <a:ahLst/>
              <a:cxnLst/>
              <a:rect l="l" t="t" r="r" b="b"/>
              <a:pathLst>
                <a:path w="1527287" h="702080">
                  <a:moveTo>
                    <a:pt x="68088" y="0"/>
                  </a:moveTo>
                  <a:lnTo>
                    <a:pt x="1459199" y="0"/>
                  </a:lnTo>
                  <a:cubicBezTo>
                    <a:pt x="1496803" y="0"/>
                    <a:pt x="1527287" y="30484"/>
                    <a:pt x="1527287" y="68088"/>
                  </a:cubicBezTo>
                  <a:lnTo>
                    <a:pt x="1527287" y="633992"/>
                  </a:lnTo>
                  <a:cubicBezTo>
                    <a:pt x="1527287" y="671596"/>
                    <a:pt x="1496803" y="702080"/>
                    <a:pt x="1459199" y="702080"/>
                  </a:cubicBezTo>
                  <a:lnTo>
                    <a:pt x="68088" y="702080"/>
                  </a:lnTo>
                  <a:cubicBezTo>
                    <a:pt x="30484" y="702080"/>
                    <a:pt x="0" y="671596"/>
                    <a:pt x="0" y="633992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68A1D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27287" cy="740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19386" y="11822671"/>
            <a:ext cx="5798918" cy="2665710"/>
            <a:chOff x="0" y="0"/>
            <a:chExt cx="1527287" cy="702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7287" cy="702080"/>
            </a:xfrm>
            <a:custGeom>
              <a:avLst/>
              <a:gdLst/>
              <a:ahLst/>
              <a:cxnLst/>
              <a:rect l="l" t="t" r="r" b="b"/>
              <a:pathLst>
                <a:path w="1527287" h="702080">
                  <a:moveTo>
                    <a:pt x="68088" y="0"/>
                  </a:moveTo>
                  <a:lnTo>
                    <a:pt x="1459199" y="0"/>
                  </a:lnTo>
                  <a:cubicBezTo>
                    <a:pt x="1496803" y="0"/>
                    <a:pt x="1527287" y="30484"/>
                    <a:pt x="1527287" y="68088"/>
                  </a:cubicBezTo>
                  <a:lnTo>
                    <a:pt x="1527287" y="633992"/>
                  </a:lnTo>
                  <a:cubicBezTo>
                    <a:pt x="1527287" y="671596"/>
                    <a:pt x="1496803" y="702080"/>
                    <a:pt x="1459199" y="702080"/>
                  </a:cubicBezTo>
                  <a:lnTo>
                    <a:pt x="68088" y="702080"/>
                  </a:lnTo>
                  <a:cubicBezTo>
                    <a:pt x="30484" y="702080"/>
                    <a:pt x="0" y="671596"/>
                    <a:pt x="0" y="633992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A1E3F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27287" cy="740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94879" y="14722822"/>
            <a:ext cx="5798918" cy="2677541"/>
            <a:chOff x="0" y="0"/>
            <a:chExt cx="1527287" cy="7051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7287" cy="705196"/>
            </a:xfrm>
            <a:custGeom>
              <a:avLst/>
              <a:gdLst/>
              <a:ahLst/>
              <a:cxnLst/>
              <a:rect l="l" t="t" r="r" b="b"/>
              <a:pathLst>
                <a:path w="1527287" h="705196">
                  <a:moveTo>
                    <a:pt x="68088" y="0"/>
                  </a:moveTo>
                  <a:lnTo>
                    <a:pt x="1459199" y="0"/>
                  </a:lnTo>
                  <a:cubicBezTo>
                    <a:pt x="1496803" y="0"/>
                    <a:pt x="1527287" y="30484"/>
                    <a:pt x="1527287" y="68088"/>
                  </a:cubicBezTo>
                  <a:lnTo>
                    <a:pt x="1527287" y="637108"/>
                  </a:lnTo>
                  <a:cubicBezTo>
                    <a:pt x="1527287" y="674712"/>
                    <a:pt x="1496803" y="705196"/>
                    <a:pt x="1459199" y="705196"/>
                  </a:cubicBezTo>
                  <a:lnTo>
                    <a:pt x="68088" y="705196"/>
                  </a:lnTo>
                  <a:cubicBezTo>
                    <a:pt x="30484" y="705196"/>
                    <a:pt x="0" y="674712"/>
                    <a:pt x="0" y="637108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D1F8E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27287" cy="743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6006" y="17490891"/>
            <a:ext cx="5798918" cy="2665710"/>
            <a:chOff x="0" y="0"/>
            <a:chExt cx="1527287" cy="702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7287" cy="702080"/>
            </a:xfrm>
            <a:custGeom>
              <a:avLst/>
              <a:gdLst/>
              <a:ahLst/>
              <a:cxnLst/>
              <a:rect l="l" t="t" r="r" b="b"/>
              <a:pathLst>
                <a:path w="1527287" h="702080">
                  <a:moveTo>
                    <a:pt x="68088" y="0"/>
                  </a:moveTo>
                  <a:lnTo>
                    <a:pt x="1459199" y="0"/>
                  </a:lnTo>
                  <a:cubicBezTo>
                    <a:pt x="1496803" y="0"/>
                    <a:pt x="1527287" y="30484"/>
                    <a:pt x="1527287" y="68088"/>
                  </a:cubicBezTo>
                  <a:lnTo>
                    <a:pt x="1527287" y="633992"/>
                  </a:lnTo>
                  <a:cubicBezTo>
                    <a:pt x="1527287" y="671596"/>
                    <a:pt x="1496803" y="702080"/>
                    <a:pt x="1459199" y="702080"/>
                  </a:cubicBezTo>
                  <a:lnTo>
                    <a:pt x="68088" y="702080"/>
                  </a:lnTo>
                  <a:cubicBezTo>
                    <a:pt x="30484" y="702080"/>
                    <a:pt x="0" y="671596"/>
                    <a:pt x="0" y="633992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68A1D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27287" cy="740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6223949" y="11902596"/>
            <a:ext cx="5995437" cy="8317993"/>
          </a:xfrm>
          <a:custGeom>
            <a:avLst/>
            <a:gdLst/>
            <a:ahLst/>
            <a:cxnLst/>
            <a:rect l="l" t="t" r="r" b="b"/>
            <a:pathLst>
              <a:path w="5995437" h="8317993">
                <a:moveTo>
                  <a:pt x="0" y="0"/>
                </a:moveTo>
                <a:lnTo>
                  <a:pt x="5995437" y="0"/>
                </a:lnTo>
                <a:lnTo>
                  <a:pt x="5995437" y="8317994"/>
                </a:lnTo>
                <a:lnTo>
                  <a:pt x="0" y="8317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TextBox 25"/>
          <p:cNvSpPr txBox="1"/>
          <p:nvPr/>
        </p:nvSpPr>
        <p:spPr>
          <a:xfrm>
            <a:off x="12194879" y="15110680"/>
            <a:ext cx="5847932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Uso de GitHub, Jira y Miro para control de versiones y planificación.</a:t>
            </a:r>
          </a:p>
        </p:txBody>
      </p:sp>
      <p:sp>
        <p:nvSpPr>
          <p:cNvPr id="26" name="AutoShape 26"/>
          <p:cNvSpPr/>
          <p:nvPr/>
        </p:nvSpPr>
        <p:spPr>
          <a:xfrm>
            <a:off x="6223949" y="13108955"/>
            <a:ext cx="1034962" cy="9308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7" name="AutoShape 27"/>
          <p:cNvSpPr/>
          <p:nvPr/>
        </p:nvSpPr>
        <p:spPr>
          <a:xfrm flipV="1">
            <a:off x="6164923" y="15825906"/>
            <a:ext cx="1093988" cy="1184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8" name="AutoShape 28"/>
          <p:cNvSpPr/>
          <p:nvPr/>
        </p:nvSpPr>
        <p:spPr>
          <a:xfrm flipV="1">
            <a:off x="6164923" y="17277227"/>
            <a:ext cx="1366546" cy="15465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9" name="AutoShape 29"/>
          <p:cNvSpPr/>
          <p:nvPr/>
        </p:nvSpPr>
        <p:spPr>
          <a:xfrm>
            <a:off x="10763158" y="15825906"/>
            <a:ext cx="1456228" cy="2356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0" name="AutoShape 30"/>
          <p:cNvSpPr/>
          <p:nvPr/>
        </p:nvSpPr>
        <p:spPr>
          <a:xfrm flipV="1">
            <a:off x="10763158" y="13278668"/>
            <a:ext cx="1456228" cy="7610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31" name="Group 31"/>
          <p:cNvGrpSpPr/>
          <p:nvPr/>
        </p:nvGrpSpPr>
        <p:grpSpPr>
          <a:xfrm>
            <a:off x="208267" y="1760894"/>
            <a:ext cx="17834544" cy="9544576"/>
            <a:chOff x="0" y="0"/>
            <a:chExt cx="23779391" cy="1272610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3390377"/>
              <a:ext cx="5746768" cy="7140110"/>
              <a:chOff x="0" y="0"/>
              <a:chExt cx="1135164" cy="141039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135164" cy="1410392"/>
              </a:xfrm>
              <a:custGeom>
                <a:avLst/>
                <a:gdLst/>
                <a:ahLst/>
                <a:cxnLst/>
                <a:rect l="l" t="t" r="r" b="b"/>
                <a:pathLst>
                  <a:path w="1135164" h="1410392">
                    <a:moveTo>
                      <a:pt x="91608" y="0"/>
                    </a:moveTo>
                    <a:lnTo>
                      <a:pt x="1043556" y="0"/>
                    </a:lnTo>
                    <a:cubicBezTo>
                      <a:pt x="1094150" y="0"/>
                      <a:pt x="1135164" y="41014"/>
                      <a:pt x="1135164" y="91608"/>
                    </a:cubicBezTo>
                    <a:lnTo>
                      <a:pt x="1135164" y="1318784"/>
                    </a:lnTo>
                    <a:cubicBezTo>
                      <a:pt x="1135164" y="1369378"/>
                      <a:pt x="1094150" y="1410392"/>
                      <a:pt x="1043556" y="1410392"/>
                    </a:cubicBezTo>
                    <a:lnTo>
                      <a:pt x="91608" y="1410392"/>
                    </a:lnTo>
                    <a:cubicBezTo>
                      <a:pt x="41014" y="1410392"/>
                      <a:pt x="0" y="1369378"/>
                      <a:pt x="0" y="1318784"/>
                    </a:cubicBezTo>
                    <a:lnTo>
                      <a:pt x="0" y="91608"/>
                    </a:lnTo>
                    <a:cubicBezTo>
                      <a:pt x="0" y="41014"/>
                      <a:pt x="41014" y="0"/>
                      <a:pt x="91608" y="0"/>
                    </a:cubicBezTo>
                    <a:close/>
                  </a:path>
                </a:pathLst>
              </a:custGeom>
              <a:solidFill>
                <a:srgbClr val="4981BE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135164" cy="1448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975368" y="3390377"/>
              <a:ext cx="5572449" cy="7140110"/>
              <a:chOff x="0" y="0"/>
              <a:chExt cx="1100731" cy="141039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100731" cy="1410392"/>
              </a:xfrm>
              <a:custGeom>
                <a:avLst/>
                <a:gdLst/>
                <a:ahLst/>
                <a:cxnLst/>
                <a:rect l="l" t="t" r="r" b="b"/>
                <a:pathLst>
                  <a:path w="1100731" h="1410392">
                    <a:moveTo>
                      <a:pt x="94474" y="0"/>
                    </a:moveTo>
                    <a:lnTo>
                      <a:pt x="1006257" y="0"/>
                    </a:lnTo>
                    <a:cubicBezTo>
                      <a:pt x="1058433" y="0"/>
                      <a:pt x="1100731" y="42297"/>
                      <a:pt x="1100731" y="94474"/>
                    </a:cubicBezTo>
                    <a:lnTo>
                      <a:pt x="1100731" y="1315918"/>
                    </a:lnTo>
                    <a:cubicBezTo>
                      <a:pt x="1100731" y="1368095"/>
                      <a:pt x="1058433" y="1410392"/>
                      <a:pt x="1006257" y="1410392"/>
                    </a:cubicBezTo>
                    <a:lnTo>
                      <a:pt x="94474" y="1410392"/>
                    </a:lnTo>
                    <a:cubicBezTo>
                      <a:pt x="42297" y="1410392"/>
                      <a:pt x="0" y="1368095"/>
                      <a:pt x="0" y="1315918"/>
                    </a:cubicBezTo>
                    <a:lnTo>
                      <a:pt x="0" y="94474"/>
                    </a:lnTo>
                    <a:cubicBezTo>
                      <a:pt x="0" y="42297"/>
                      <a:pt x="42297" y="0"/>
                      <a:pt x="94474" y="0"/>
                    </a:cubicBezTo>
                    <a:close/>
                  </a:path>
                </a:pathLst>
              </a:custGeom>
              <a:solidFill>
                <a:srgbClr val="68A1DE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100731" cy="1448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1776418" y="3390377"/>
              <a:ext cx="6076835" cy="7140110"/>
              <a:chOff x="0" y="0"/>
              <a:chExt cx="1200362" cy="141039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200362" cy="1410392"/>
              </a:xfrm>
              <a:custGeom>
                <a:avLst/>
                <a:gdLst/>
                <a:ahLst/>
                <a:cxnLst/>
                <a:rect l="l" t="t" r="r" b="b"/>
                <a:pathLst>
                  <a:path w="1200362" h="1410392">
                    <a:moveTo>
                      <a:pt x="86632" y="0"/>
                    </a:moveTo>
                    <a:lnTo>
                      <a:pt x="1113730" y="0"/>
                    </a:lnTo>
                    <a:cubicBezTo>
                      <a:pt x="1161576" y="0"/>
                      <a:pt x="1200362" y="38787"/>
                      <a:pt x="1200362" y="86632"/>
                    </a:cubicBezTo>
                    <a:lnTo>
                      <a:pt x="1200362" y="1323760"/>
                    </a:lnTo>
                    <a:cubicBezTo>
                      <a:pt x="1200362" y="1346736"/>
                      <a:pt x="1191235" y="1368771"/>
                      <a:pt x="1174988" y="1385018"/>
                    </a:cubicBezTo>
                    <a:cubicBezTo>
                      <a:pt x="1158742" y="1401265"/>
                      <a:pt x="1136706" y="1410392"/>
                      <a:pt x="1113730" y="1410392"/>
                    </a:cubicBezTo>
                    <a:lnTo>
                      <a:pt x="86632" y="1410392"/>
                    </a:lnTo>
                    <a:cubicBezTo>
                      <a:pt x="63656" y="1410392"/>
                      <a:pt x="41621" y="1401265"/>
                      <a:pt x="25374" y="1385018"/>
                    </a:cubicBezTo>
                    <a:cubicBezTo>
                      <a:pt x="9127" y="1368771"/>
                      <a:pt x="0" y="1346736"/>
                      <a:pt x="0" y="1323760"/>
                    </a:cubicBezTo>
                    <a:lnTo>
                      <a:pt x="0" y="86632"/>
                    </a:lnTo>
                    <a:cubicBezTo>
                      <a:pt x="0" y="63656"/>
                      <a:pt x="9127" y="41621"/>
                      <a:pt x="25374" y="25374"/>
                    </a:cubicBezTo>
                    <a:cubicBezTo>
                      <a:pt x="41621" y="9127"/>
                      <a:pt x="63656" y="0"/>
                      <a:pt x="86632" y="0"/>
                    </a:cubicBezTo>
                    <a:close/>
                  </a:path>
                </a:pathLst>
              </a:custGeom>
              <a:solidFill>
                <a:srgbClr val="A1E3F9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1200362" cy="1448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8081852" y="3390377"/>
              <a:ext cx="5572449" cy="7140110"/>
              <a:chOff x="0" y="0"/>
              <a:chExt cx="1100731" cy="141039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100731" cy="1410392"/>
              </a:xfrm>
              <a:custGeom>
                <a:avLst/>
                <a:gdLst/>
                <a:ahLst/>
                <a:cxnLst/>
                <a:rect l="l" t="t" r="r" b="b"/>
                <a:pathLst>
                  <a:path w="1100731" h="1410392">
                    <a:moveTo>
                      <a:pt x="94474" y="0"/>
                    </a:moveTo>
                    <a:lnTo>
                      <a:pt x="1006257" y="0"/>
                    </a:lnTo>
                    <a:cubicBezTo>
                      <a:pt x="1058433" y="0"/>
                      <a:pt x="1100731" y="42297"/>
                      <a:pt x="1100731" y="94474"/>
                    </a:cubicBezTo>
                    <a:lnTo>
                      <a:pt x="1100731" y="1315918"/>
                    </a:lnTo>
                    <a:cubicBezTo>
                      <a:pt x="1100731" y="1368095"/>
                      <a:pt x="1058433" y="1410392"/>
                      <a:pt x="1006257" y="1410392"/>
                    </a:cubicBezTo>
                    <a:lnTo>
                      <a:pt x="94474" y="1410392"/>
                    </a:lnTo>
                    <a:cubicBezTo>
                      <a:pt x="42297" y="1410392"/>
                      <a:pt x="0" y="1368095"/>
                      <a:pt x="0" y="1315918"/>
                    </a:cubicBezTo>
                    <a:lnTo>
                      <a:pt x="0" y="94474"/>
                    </a:lnTo>
                    <a:cubicBezTo>
                      <a:pt x="0" y="42297"/>
                      <a:pt x="42297" y="0"/>
                      <a:pt x="94474" y="0"/>
                    </a:cubicBezTo>
                    <a:close/>
                  </a:path>
                </a:pathLst>
              </a:custGeom>
              <a:solidFill>
                <a:srgbClr val="D1F8E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1100731" cy="1448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1055104" y="950128"/>
              <a:ext cx="3636561" cy="3636561"/>
            </a:xfrm>
            <a:custGeom>
              <a:avLst/>
              <a:gdLst/>
              <a:ahLst/>
              <a:cxnLst/>
              <a:rect l="l" t="t" r="r" b="b"/>
              <a:pathLst>
                <a:path w="3636561" h="3636561">
                  <a:moveTo>
                    <a:pt x="0" y="0"/>
                  </a:moveTo>
                  <a:lnTo>
                    <a:pt x="3636561" y="0"/>
                  </a:lnTo>
                  <a:lnTo>
                    <a:pt x="3636561" y="3636562"/>
                  </a:lnTo>
                  <a:lnTo>
                    <a:pt x="0" y="3636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6943312" y="1572096"/>
              <a:ext cx="3636561" cy="3636561"/>
            </a:xfrm>
            <a:custGeom>
              <a:avLst/>
              <a:gdLst/>
              <a:ahLst/>
              <a:cxnLst/>
              <a:rect l="l" t="t" r="r" b="b"/>
              <a:pathLst>
                <a:path w="3636561" h="3636561">
                  <a:moveTo>
                    <a:pt x="0" y="0"/>
                  </a:moveTo>
                  <a:lnTo>
                    <a:pt x="3636562" y="0"/>
                  </a:lnTo>
                  <a:lnTo>
                    <a:pt x="3636562" y="3636561"/>
                  </a:lnTo>
                  <a:lnTo>
                    <a:pt x="0" y="363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13204729" y="1572096"/>
              <a:ext cx="3095122" cy="3095122"/>
            </a:xfrm>
            <a:custGeom>
              <a:avLst/>
              <a:gdLst/>
              <a:ahLst/>
              <a:cxnLst/>
              <a:rect l="l" t="t" r="r" b="b"/>
              <a:pathLst>
                <a:path w="3095122" h="3095122">
                  <a:moveTo>
                    <a:pt x="0" y="0"/>
                  </a:moveTo>
                  <a:lnTo>
                    <a:pt x="3095122" y="0"/>
                  </a:lnTo>
                  <a:lnTo>
                    <a:pt x="3095122" y="3095122"/>
                  </a:lnTo>
                  <a:lnTo>
                    <a:pt x="0" y="3095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9218080" y="1176896"/>
              <a:ext cx="3299994" cy="3299994"/>
            </a:xfrm>
            <a:custGeom>
              <a:avLst/>
              <a:gdLst/>
              <a:ahLst/>
              <a:cxnLst/>
              <a:rect l="l" t="t" r="r" b="b"/>
              <a:pathLst>
                <a:path w="3299994" h="3299994">
                  <a:moveTo>
                    <a:pt x="0" y="0"/>
                  </a:moveTo>
                  <a:lnTo>
                    <a:pt x="3299994" y="0"/>
                  </a:lnTo>
                  <a:lnTo>
                    <a:pt x="3299994" y="3299994"/>
                  </a:lnTo>
                  <a:lnTo>
                    <a:pt x="0" y="3299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4452991"/>
              <a:ext cx="5746768" cy="5717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Implementar tres microservicios independientes aplicando principios de arquitectura modular.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6083335" y="4520015"/>
              <a:ext cx="5356516" cy="4901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Aplicar principios RESTful y HATEOAS para mejorar la navegación entre recursos.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1977961" y="4520015"/>
              <a:ext cx="5773231" cy="5726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Simular un entorno de desarrollo profesional utilizando herramientas como Git, Postman y Swagger.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7956763" y="4443466"/>
              <a:ext cx="5822629" cy="4901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Desarrollar operaciones CRUD completas con filtros y parámetros en cada servicio.</a:t>
              </a:r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9764269" y="0"/>
              <a:ext cx="4114800" cy="12726101"/>
              <a:chOff x="0" y="0"/>
              <a:chExt cx="812800" cy="2513798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25137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5137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13798"/>
                    </a:lnTo>
                    <a:lnTo>
                      <a:pt x="0" y="2513798"/>
                    </a:lnTo>
                    <a:close/>
                  </a:path>
                </a:pathLst>
              </a:custGeom>
              <a:solidFill>
                <a:srgbClr val="4981BE">
                  <a:alpha val="0"/>
                </a:srgbClr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812800" cy="2551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4840089" y="10418375"/>
            <a:ext cx="87631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de Aprendizaje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66006" y="11828699"/>
            <a:ext cx="5798918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 de pruebas unitarias con JUnit, Mockito y TestRestTemplate.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80884" y="14874993"/>
            <a:ext cx="5369161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Documentación interactiva con Swagger (OpenAPI).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904870" y="12204614"/>
            <a:ext cx="4329923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Navegación enriquecida con HATEOAS.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0884" y="17754367"/>
            <a:ext cx="5369161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Configuración de entornos aislados para testing automatizado.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0512" y="1638287"/>
            <a:ext cx="5798918" cy="2653009"/>
            <a:chOff x="0" y="0"/>
            <a:chExt cx="1730685" cy="791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0685" cy="791790"/>
            </a:xfrm>
            <a:custGeom>
              <a:avLst/>
              <a:gdLst/>
              <a:ahLst/>
              <a:cxnLst/>
              <a:rect l="l" t="t" r="r" b="b"/>
              <a:pathLst>
                <a:path w="1730685" h="791790">
                  <a:moveTo>
                    <a:pt x="68088" y="0"/>
                  </a:moveTo>
                  <a:lnTo>
                    <a:pt x="1662597" y="0"/>
                  </a:lnTo>
                  <a:cubicBezTo>
                    <a:pt x="1700201" y="0"/>
                    <a:pt x="1730685" y="30484"/>
                    <a:pt x="1730685" y="68088"/>
                  </a:cubicBezTo>
                  <a:lnTo>
                    <a:pt x="1730685" y="723701"/>
                  </a:lnTo>
                  <a:cubicBezTo>
                    <a:pt x="1730685" y="761305"/>
                    <a:pt x="1700201" y="791790"/>
                    <a:pt x="1662597" y="791790"/>
                  </a:cubicBezTo>
                  <a:lnTo>
                    <a:pt x="68088" y="791790"/>
                  </a:lnTo>
                  <a:cubicBezTo>
                    <a:pt x="30484" y="791790"/>
                    <a:pt x="0" y="761305"/>
                    <a:pt x="0" y="723701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30685" cy="829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0512" y="4487134"/>
            <a:ext cx="5798918" cy="2665710"/>
            <a:chOff x="0" y="0"/>
            <a:chExt cx="1527287" cy="702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7287" cy="702080"/>
            </a:xfrm>
            <a:custGeom>
              <a:avLst/>
              <a:gdLst/>
              <a:ahLst/>
              <a:cxnLst/>
              <a:rect l="l" t="t" r="r" b="b"/>
              <a:pathLst>
                <a:path w="1527287" h="702080">
                  <a:moveTo>
                    <a:pt x="68088" y="0"/>
                  </a:moveTo>
                  <a:lnTo>
                    <a:pt x="1459199" y="0"/>
                  </a:lnTo>
                  <a:cubicBezTo>
                    <a:pt x="1496803" y="0"/>
                    <a:pt x="1527287" y="30484"/>
                    <a:pt x="1527287" y="68088"/>
                  </a:cubicBezTo>
                  <a:lnTo>
                    <a:pt x="1527287" y="633992"/>
                  </a:lnTo>
                  <a:cubicBezTo>
                    <a:pt x="1527287" y="671596"/>
                    <a:pt x="1496803" y="702080"/>
                    <a:pt x="1459199" y="702080"/>
                  </a:cubicBezTo>
                  <a:lnTo>
                    <a:pt x="68088" y="702080"/>
                  </a:lnTo>
                  <a:cubicBezTo>
                    <a:pt x="30484" y="702080"/>
                    <a:pt x="0" y="671596"/>
                    <a:pt x="0" y="633992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68A1D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27287" cy="740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43893" y="1698288"/>
            <a:ext cx="5798918" cy="2665710"/>
            <a:chOff x="0" y="0"/>
            <a:chExt cx="1527287" cy="702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7287" cy="702080"/>
            </a:xfrm>
            <a:custGeom>
              <a:avLst/>
              <a:gdLst/>
              <a:ahLst/>
              <a:cxnLst/>
              <a:rect l="l" t="t" r="r" b="b"/>
              <a:pathLst>
                <a:path w="1527287" h="702080">
                  <a:moveTo>
                    <a:pt x="68088" y="0"/>
                  </a:moveTo>
                  <a:lnTo>
                    <a:pt x="1459199" y="0"/>
                  </a:lnTo>
                  <a:cubicBezTo>
                    <a:pt x="1496803" y="0"/>
                    <a:pt x="1527287" y="30484"/>
                    <a:pt x="1527287" y="68088"/>
                  </a:cubicBezTo>
                  <a:lnTo>
                    <a:pt x="1527287" y="633992"/>
                  </a:lnTo>
                  <a:cubicBezTo>
                    <a:pt x="1527287" y="671596"/>
                    <a:pt x="1496803" y="702080"/>
                    <a:pt x="1459199" y="702080"/>
                  </a:cubicBezTo>
                  <a:lnTo>
                    <a:pt x="68088" y="702080"/>
                  </a:lnTo>
                  <a:cubicBezTo>
                    <a:pt x="30484" y="702080"/>
                    <a:pt x="0" y="671596"/>
                    <a:pt x="0" y="633992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A1E3F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27287" cy="740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19386" y="4598439"/>
            <a:ext cx="5798918" cy="2677541"/>
            <a:chOff x="0" y="0"/>
            <a:chExt cx="1527287" cy="7051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7287" cy="705196"/>
            </a:xfrm>
            <a:custGeom>
              <a:avLst/>
              <a:gdLst/>
              <a:ahLst/>
              <a:cxnLst/>
              <a:rect l="l" t="t" r="r" b="b"/>
              <a:pathLst>
                <a:path w="1527287" h="705196">
                  <a:moveTo>
                    <a:pt x="68088" y="0"/>
                  </a:moveTo>
                  <a:lnTo>
                    <a:pt x="1459199" y="0"/>
                  </a:lnTo>
                  <a:cubicBezTo>
                    <a:pt x="1496803" y="0"/>
                    <a:pt x="1527287" y="30484"/>
                    <a:pt x="1527287" y="68088"/>
                  </a:cubicBezTo>
                  <a:lnTo>
                    <a:pt x="1527287" y="637108"/>
                  </a:lnTo>
                  <a:cubicBezTo>
                    <a:pt x="1527287" y="674712"/>
                    <a:pt x="1496803" y="705196"/>
                    <a:pt x="1459199" y="705196"/>
                  </a:cubicBezTo>
                  <a:lnTo>
                    <a:pt x="68088" y="705196"/>
                  </a:lnTo>
                  <a:cubicBezTo>
                    <a:pt x="30484" y="705196"/>
                    <a:pt x="0" y="674712"/>
                    <a:pt x="0" y="637108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D1F8E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27287" cy="743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0512" y="7366508"/>
            <a:ext cx="5798918" cy="2665710"/>
            <a:chOff x="0" y="0"/>
            <a:chExt cx="1527287" cy="702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27287" cy="702080"/>
            </a:xfrm>
            <a:custGeom>
              <a:avLst/>
              <a:gdLst/>
              <a:ahLst/>
              <a:cxnLst/>
              <a:rect l="l" t="t" r="r" b="b"/>
              <a:pathLst>
                <a:path w="1527287" h="702080">
                  <a:moveTo>
                    <a:pt x="68088" y="0"/>
                  </a:moveTo>
                  <a:lnTo>
                    <a:pt x="1459199" y="0"/>
                  </a:lnTo>
                  <a:cubicBezTo>
                    <a:pt x="1496803" y="0"/>
                    <a:pt x="1527287" y="30484"/>
                    <a:pt x="1527287" y="68088"/>
                  </a:cubicBezTo>
                  <a:lnTo>
                    <a:pt x="1527287" y="633992"/>
                  </a:lnTo>
                  <a:cubicBezTo>
                    <a:pt x="1527287" y="671596"/>
                    <a:pt x="1496803" y="702080"/>
                    <a:pt x="1459199" y="702080"/>
                  </a:cubicBezTo>
                  <a:lnTo>
                    <a:pt x="68088" y="702080"/>
                  </a:lnTo>
                  <a:cubicBezTo>
                    <a:pt x="30484" y="702080"/>
                    <a:pt x="0" y="671596"/>
                    <a:pt x="0" y="633992"/>
                  </a:cubicBezTo>
                  <a:lnTo>
                    <a:pt x="0" y="68088"/>
                  </a:lnTo>
                  <a:cubicBezTo>
                    <a:pt x="0" y="30484"/>
                    <a:pt x="30484" y="0"/>
                    <a:pt x="68088" y="0"/>
                  </a:cubicBezTo>
                  <a:close/>
                </a:path>
              </a:pathLst>
            </a:custGeom>
            <a:solidFill>
              <a:srgbClr val="68A1D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27287" cy="740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219386" y="4986297"/>
            <a:ext cx="5847932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Uso de GitHub, Jira y Miro para control de versiones y planificación.</a:t>
            </a:r>
          </a:p>
        </p:txBody>
      </p:sp>
      <p:sp>
        <p:nvSpPr>
          <p:cNvPr id="18" name="AutoShape 18"/>
          <p:cNvSpPr/>
          <p:nvPr/>
        </p:nvSpPr>
        <p:spPr>
          <a:xfrm>
            <a:off x="6248456" y="2984572"/>
            <a:ext cx="952127" cy="8376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9" name="AutoShape 19"/>
          <p:cNvSpPr/>
          <p:nvPr/>
        </p:nvSpPr>
        <p:spPr>
          <a:xfrm flipV="1">
            <a:off x="6189430" y="5641064"/>
            <a:ext cx="1584704" cy="1789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0" name="AutoShape 20"/>
          <p:cNvSpPr/>
          <p:nvPr/>
        </p:nvSpPr>
        <p:spPr>
          <a:xfrm flipV="1">
            <a:off x="6189430" y="7094286"/>
            <a:ext cx="1703585" cy="16050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1" name="AutoShape 21"/>
          <p:cNvSpPr/>
          <p:nvPr/>
        </p:nvSpPr>
        <p:spPr>
          <a:xfrm>
            <a:off x="10787665" y="5701523"/>
            <a:ext cx="1456228" cy="2356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2" name="AutoShape 22"/>
          <p:cNvSpPr/>
          <p:nvPr/>
        </p:nvSpPr>
        <p:spPr>
          <a:xfrm flipV="1">
            <a:off x="10894070" y="3154285"/>
            <a:ext cx="1349823" cy="7610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23" name="Group 23"/>
          <p:cNvGrpSpPr/>
          <p:nvPr/>
        </p:nvGrpSpPr>
        <p:grpSpPr>
          <a:xfrm>
            <a:off x="7555976" y="-8363489"/>
            <a:ext cx="3086100" cy="9544576"/>
            <a:chOff x="0" y="0"/>
            <a:chExt cx="812800" cy="2513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2513798"/>
            </a:xfrm>
            <a:custGeom>
              <a:avLst/>
              <a:gdLst/>
              <a:ahLst/>
              <a:cxnLst/>
              <a:rect l="l" t="t" r="r" b="b"/>
              <a:pathLst>
                <a:path w="812800" h="2513798">
                  <a:moveTo>
                    <a:pt x="0" y="0"/>
                  </a:moveTo>
                  <a:lnTo>
                    <a:pt x="812800" y="0"/>
                  </a:lnTo>
                  <a:lnTo>
                    <a:pt x="812800" y="2513798"/>
                  </a:lnTo>
                  <a:lnTo>
                    <a:pt x="0" y="2513798"/>
                  </a:lnTo>
                  <a:close/>
                </a:path>
              </a:pathLst>
            </a:custGeom>
            <a:solidFill>
              <a:srgbClr val="4981BE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2551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64596" y="293992"/>
            <a:ext cx="87631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de Aprendizaje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0512" y="1704316"/>
            <a:ext cx="5798918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 de pruebas unitarias con JUnit, Mockito y TestRestTemplate.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5391" y="4750610"/>
            <a:ext cx="5369161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Documentación interactiva con Swagger (OpenAPI).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29377" y="2080231"/>
            <a:ext cx="4329923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Navegación enriquecida con HATEOAS.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5391" y="7629984"/>
            <a:ext cx="5369161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Configuración de entornos aislados para testing automatizado.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506164" y="3204976"/>
            <a:ext cx="3086100" cy="8085018"/>
            <a:chOff x="0" y="0"/>
            <a:chExt cx="812800" cy="212938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2129388"/>
            </a:xfrm>
            <a:custGeom>
              <a:avLst/>
              <a:gdLst/>
              <a:ahLst/>
              <a:cxnLst/>
              <a:rect l="l" t="t" r="r" b="b"/>
              <a:pathLst>
                <a:path w="812800" h="2129388">
                  <a:moveTo>
                    <a:pt x="0" y="0"/>
                  </a:moveTo>
                  <a:lnTo>
                    <a:pt x="812800" y="0"/>
                  </a:lnTo>
                  <a:lnTo>
                    <a:pt x="812800" y="2129388"/>
                  </a:lnTo>
                  <a:lnTo>
                    <a:pt x="0" y="2129388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2167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7071414" y="2349714"/>
            <a:ext cx="5128071" cy="7682504"/>
          </a:xfrm>
          <a:custGeom>
            <a:avLst/>
            <a:gdLst/>
            <a:ahLst/>
            <a:cxnLst/>
            <a:rect l="l" t="t" r="r" b="b"/>
            <a:pathLst>
              <a:path w="5128071" h="7682504">
                <a:moveTo>
                  <a:pt x="0" y="0"/>
                </a:moveTo>
                <a:lnTo>
                  <a:pt x="5128072" y="0"/>
                </a:lnTo>
                <a:lnTo>
                  <a:pt x="5128072" y="7682504"/>
                </a:lnTo>
                <a:lnTo>
                  <a:pt x="0" y="76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084" b="-91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592072" y="156124"/>
            <a:ext cx="159765" cy="1211752"/>
            <a:chOff x="0" y="0"/>
            <a:chExt cx="42078" cy="319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3976" y="1424623"/>
            <a:ext cx="14973597" cy="8456859"/>
            <a:chOff x="0" y="0"/>
            <a:chExt cx="3943663" cy="2227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43663" cy="2227321"/>
            </a:xfrm>
            <a:custGeom>
              <a:avLst/>
              <a:gdLst/>
              <a:ahLst/>
              <a:cxnLst/>
              <a:rect l="l" t="t" r="r" b="b"/>
              <a:pathLst>
                <a:path w="3943663" h="2227321">
                  <a:moveTo>
                    <a:pt x="26369" y="0"/>
                  </a:moveTo>
                  <a:lnTo>
                    <a:pt x="3917294" y="0"/>
                  </a:lnTo>
                  <a:cubicBezTo>
                    <a:pt x="3931857" y="0"/>
                    <a:pt x="3943663" y="11806"/>
                    <a:pt x="3943663" y="26369"/>
                  </a:cubicBezTo>
                  <a:lnTo>
                    <a:pt x="3943663" y="2200952"/>
                  </a:lnTo>
                  <a:cubicBezTo>
                    <a:pt x="3943663" y="2207945"/>
                    <a:pt x="3940885" y="2214652"/>
                    <a:pt x="3935940" y="2219597"/>
                  </a:cubicBezTo>
                  <a:cubicBezTo>
                    <a:pt x="3930995" y="2224543"/>
                    <a:pt x="3924288" y="2227321"/>
                    <a:pt x="3917294" y="2227321"/>
                  </a:cubicBezTo>
                  <a:lnTo>
                    <a:pt x="26369" y="2227321"/>
                  </a:lnTo>
                  <a:cubicBezTo>
                    <a:pt x="11806" y="2227321"/>
                    <a:pt x="0" y="2215515"/>
                    <a:pt x="0" y="2200952"/>
                  </a:cubicBezTo>
                  <a:lnTo>
                    <a:pt x="0" y="26369"/>
                  </a:lnTo>
                  <a:cubicBezTo>
                    <a:pt x="0" y="19375"/>
                    <a:pt x="2778" y="12668"/>
                    <a:pt x="7723" y="7723"/>
                  </a:cubicBezTo>
                  <a:cubicBezTo>
                    <a:pt x="12668" y="2778"/>
                    <a:pt x="19375" y="0"/>
                    <a:pt x="26369" y="0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43663" cy="2265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07724" y="-7098546"/>
            <a:ext cx="3086100" cy="8085018"/>
            <a:chOff x="0" y="0"/>
            <a:chExt cx="812800" cy="21293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129388"/>
            </a:xfrm>
            <a:custGeom>
              <a:avLst/>
              <a:gdLst/>
              <a:ahLst/>
              <a:cxnLst/>
              <a:rect l="l" t="t" r="r" b="b"/>
              <a:pathLst>
                <a:path w="812800" h="2129388">
                  <a:moveTo>
                    <a:pt x="0" y="0"/>
                  </a:moveTo>
                  <a:lnTo>
                    <a:pt x="812800" y="0"/>
                  </a:lnTo>
                  <a:lnTo>
                    <a:pt x="812800" y="2129388"/>
                  </a:lnTo>
                  <a:lnTo>
                    <a:pt x="0" y="2129388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2167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85497" y="270827"/>
            <a:ext cx="87631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General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466597" y="3733743"/>
            <a:ext cx="1440459" cy="1676171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0175"/>
              <a:ext cx="698500" cy="542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algn="ctr">
                <a:lnSpc>
                  <a:spcPts val="1583"/>
                </a:lnSpc>
              </a:pPr>
              <a:r>
                <a:rPr lang="en-US" sz="1131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Shopping</a:t>
              </a:r>
            </a:p>
            <a:p>
              <a:pPr algn="ctr">
                <a:lnSpc>
                  <a:spcPts val="1583"/>
                </a:lnSpc>
                <a:spcBef>
                  <a:spcPct val="0"/>
                </a:spcBef>
              </a:pPr>
              <a:r>
                <a:rPr lang="en-US" sz="1131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Cart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545551" y="5679947"/>
            <a:ext cx="1367066" cy="13670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B1919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algn="ctr">
                <a:lnSpc>
                  <a:spcPts val="1583"/>
                </a:lnSpc>
              </a:pPr>
              <a:r>
                <a:rPr lang="en-US" sz="1131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 </a:t>
              </a:r>
              <a:r>
                <a:rPr lang="en-US" sz="1131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GATEWAY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10813" y="5630374"/>
            <a:ext cx="1367066" cy="1367066"/>
            <a:chOff x="0" y="0"/>
            <a:chExt cx="1822755" cy="182275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822755" cy="182275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96" tIns="50896" rIns="50896" bIns="50896" rtlCol="0" anchor="ctr"/>
              <a:lstStyle/>
              <a:p>
                <a:pPr algn="ctr">
                  <a:lnSpc>
                    <a:spcPts val="73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415761" y="558839"/>
              <a:ext cx="991233" cy="820303"/>
            </a:xfrm>
            <a:custGeom>
              <a:avLst/>
              <a:gdLst/>
              <a:ahLst/>
              <a:cxnLst/>
              <a:rect l="l" t="t" r="r" b="b"/>
              <a:pathLst>
                <a:path w="991233" h="820303">
                  <a:moveTo>
                    <a:pt x="0" y="0"/>
                  </a:moveTo>
                  <a:lnTo>
                    <a:pt x="991233" y="0"/>
                  </a:lnTo>
                  <a:lnTo>
                    <a:pt x="991233" y="820303"/>
                  </a:lnTo>
                  <a:lnTo>
                    <a:pt x="0" y="82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64734" y="6649074"/>
            <a:ext cx="1440459" cy="1676171"/>
            <a:chOff x="0" y="0"/>
            <a:chExt cx="6985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30175"/>
              <a:ext cx="698500" cy="542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583"/>
                </a:lnSpc>
                <a:spcBef>
                  <a:spcPct val="0"/>
                </a:spcBef>
              </a:pPr>
              <a:r>
                <a:rPr lang="en-US" sz="1131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Payment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164734" y="3507945"/>
            <a:ext cx="1448537" cy="1685570"/>
            <a:chOff x="0" y="0"/>
            <a:chExt cx="6985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30175"/>
              <a:ext cx="698500" cy="542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583"/>
                </a:lnSpc>
                <a:spcBef>
                  <a:spcPct val="0"/>
                </a:spcBef>
              </a:pPr>
              <a:r>
                <a:rPr lang="en-US" sz="1131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Product Inventory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434291" y="7045047"/>
            <a:ext cx="1448537" cy="1685570"/>
            <a:chOff x="0" y="0"/>
            <a:chExt cx="6985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30175"/>
              <a:ext cx="698500" cy="542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583"/>
                </a:lnSpc>
                <a:spcBef>
                  <a:spcPct val="0"/>
                </a:spcBef>
              </a:pPr>
              <a:r>
                <a:rPr lang="en-US" sz="1131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Delivey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732035" y="1367876"/>
            <a:ext cx="1092657" cy="1294252"/>
            <a:chOff x="0" y="0"/>
            <a:chExt cx="1456876" cy="172566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456876" cy="1725669"/>
              <a:chOff x="0" y="0"/>
              <a:chExt cx="818259" cy="96922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8259" cy="969228"/>
              </a:xfrm>
              <a:custGeom>
                <a:avLst/>
                <a:gdLst/>
                <a:ahLst/>
                <a:cxnLst/>
                <a:rect l="l" t="t" r="r" b="b"/>
                <a:pathLst>
                  <a:path w="818259" h="969228">
                    <a:moveTo>
                      <a:pt x="409130" y="0"/>
                    </a:moveTo>
                    <a:lnTo>
                      <a:pt x="818259" y="203200"/>
                    </a:lnTo>
                    <a:lnTo>
                      <a:pt x="818259" y="766028"/>
                    </a:lnTo>
                    <a:lnTo>
                      <a:pt x="409130" y="969228"/>
                    </a:lnTo>
                    <a:lnTo>
                      <a:pt x="0" y="766028"/>
                    </a:lnTo>
                    <a:lnTo>
                      <a:pt x="0" y="203200"/>
                    </a:lnTo>
                    <a:lnTo>
                      <a:pt x="4091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7ED95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20650"/>
                <a:ext cx="818259" cy="708878"/>
              </a:xfrm>
              <a:prstGeom prst="rect">
                <a:avLst/>
              </a:prstGeom>
            </p:spPr>
            <p:txBody>
              <a:bodyPr lIns="42077" tIns="42077" rIns="42077" bIns="42077" rtlCol="0" anchor="ctr"/>
              <a:lstStyle/>
              <a:p>
                <a:pPr marL="0" lvl="0" indent="0" algn="ctr">
                  <a:lnSpc>
                    <a:spcPts val="168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518515" y="417739"/>
              <a:ext cx="419846" cy="419846"/>
            </a:xfrm>
            <a:custGeom>
              <a:avLst/>
              <a:gdLst/>
              <a:ahLst/>
              <a:cxnLst/>
              <a:rect l="l" t="t" r="r" b="b"/>
              <a:pathLst>
                <a:path w="419846" h="419846">
                  <a:moveTo>
                    <a:pt x="0" y="0"/>
                  </a:moveTo>
                  <a:lnTo>
                    <a:pt x="419846" y="0"/>
                  </a:lnTo>
                  <a:lnTo>
                    <a:pt x="419846" y="419846"/>
                  </a:lnTo>
                  <a:lnTo>
                    <a:pt x="0" y="419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27387" y="944447"/>
              <a:ext cx="568141" cy="4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68"/>
                </a:lnSpc>
              </a:pPr>
              <a:r>
                <a:rPr lang="en-US" sz="97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Cliente</a:t>
              </a:r>
            </a:p>
            <a:p>
              <a:pPr marL="0" lvl="0" indent="0" algn="ctr">
                <a:lnSpc>
                  <a:spcPts val="1328"/>
                </a:lnSpc>
                <a:spcBef>
                  <a:spcPct val="0"/>
                </a:spcBef>
              </a:pPr>
              <a:r>
                <a:rPr lang="en-US" sz="949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Web UI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235818" y="5949743"/>
            <a:ext cx="1310020" cy="1640739"/>
            <a:chOff x="0" y="0"/>
            <a:chExt cx="1746693" cy="218765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1746693" cy="2187653"/>
              <a:chOff x="0" y="0"/>
              <a:chExt cx="818259" cy="102483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8259" cy="1024832"/>
              </a:xfrm>
              <a:custGeom>
                <a:avLst/>
                <a:gdLst/>
                <a:ahLst/>
                <a:cxnLst/>
                <a:rect l="l" t="t" r="r" b="b"/>
                <a:pathLst>
                  <a:path w="818259" h="1024832">
                    <a:moveTo>
                      <a:pt x="409130" y="0"/>
                    </a:moveTo>
                    <a:lnTo>
                      <a:pt x="818259" y="203200"/>
                    </a:lnTo>
                    <a:lnTo>
                      <a:pt x="818259" y="821632"/>
                    </a:lnTo>
                    <a:lnTo>
                      <a:pt x="409130" y="1024832"/>
                    </a:lnTo>
                    <a:lnTo>
                      <a:pt x="0" y="821632"/>
                    </a:lnTo>
                    <a:lnTo>
                      <a:pt x="0" y="203200"/>
                    </a:lnTo>
                    <a:lnTo>
                      <a:pt x="4091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7ED95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120650"/>
                <a:ext cx="818259" cy="764482"/>
              </a:xfrm>
              <a:prstGeom prst="rect">
                <a:avLst/>
              </a:prstGeom>
            </p:spPr>
            <p:txBody>
              <a:bodyPr lIns="42077" tIns="42077" rIns="42077" bIns="42077" rtlCol="0" anchor="ctr"/>
              <a:lstStyle/>
              <a:p>
                <a:pPr marL="0" lvl="0" indent="0" algn="ctr">
                  <a:lnSpc>
                    <a:spcPts val="168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621664" y="500841"/>
              <a:ext cx="503366" cy="503366"/>
            </a:xfrm>
            <a:custGeom>
              <a:avLst/>
              <a:gdLst/>
              <a:ahLst/>
              <a:cxnLst/>
              <a:rect l="l" t="t" r="r" b="b"/>
              <a:pathLst>
                <a:path w="503366" h="503366">
                  <a:moveTo>
                    <a:pt x="0" y="0"/>
                  </a:moveTo>
                  <a:lnTo>
                    <a:pt x="503365" y="0"/>
                  </a:lnTo>
                  <a:lnTo>
                    <a:pt x="503365" y="503365"/>
                  </a:lnTo>
                  <a:lnTo>
                    <a:pt x="0" y="503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90991" y="1148830"/>
              <a:ext cx="1164711" cy="519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41"/>
                </a:lnSpc>
              </a:pPr>
              <a:r>
                <a:rPr lang="en-US" sz="1172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Cliente</a:t>
              </a:r>
            </a:p>
            <a:p>
              <a:pPr marL="0" lvl="0" indent="0" algn="ctr">
                <a:lnSpc>
                  <a:spcPts val="1593"/>
                </a:lnSpc>
                <a:spcBef>
                  <a:spcPct val="0"/>
                </a:spcBef>
              </a:pPr>
              <a:r>
                <a:rPr lang="en-US" sz="1137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Management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3277879" y="6313907"/>
            <a:ext cx="1267672" cy="4957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46" name="AutoShape 46"/>
          <p:cNvSpPr/>
          <p:nvPr/>
        </p:nvSpPr>
        <p:spPr>
          <a:xfrm flipV="1">
            <a:off x="5912617" y="2015002"/>
            <a:ext cx="1819418" cy="4348478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47" name="AutoShape 47"/>
          <p:cNvSpPr/>
          <p:nvPr/>
        </p:nvSpPr>
        <p:spPr>
          <a:xfrm flipV="1">
            <a:off x="14884963" y="5193515"/>
            <a:ext cx="4039" cy="14555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48" name="AutoShape 48"/>
          <p:cNvSpPr/>
          <p:nvPr/>
        </p:nvSpPr>
        <p:spPr>
          <a:xfrm flipH="1" flipV="1">
            <a:off x="11882828" y="7887832"/>
            <a:ext cx="3002135" cy="4374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49" name="AutoShape 49"/>
          <p:cNvSpPr/>
          <p:nvPr/>
        </p:nvSpPr>
        <p:spPr>
          <a:xfrm flipH="1">
            <a:off x="11158560" y="5409913"/>
            <a:ext cx="28267" cy="16351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50" name="AutoShape 50"/>
          <p:cNvSpPr/>
          <p:nvPr/>
        </p:nvSpPr>
        <p:spPr>
          <a:xfrm flipH="1">
            <a:off x="8545838" y="4571828"/>
            <a:ext cx="1920759" cy="21982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51" name="AutoShape 51"/>
          <p:cNvSpPr/>
          <p:nvPr/>
        </p:nvSpPr>
        <p:spPr>
          <a:xfrm flipH="1">
            <a:off x="11907056" y="4350730"/>
            <a:ext cx="2257678" cy="2210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52" name="AutoShape 52"/>
          <p:cNvSpPr/>
          <p:nvPr/>
        </p:nvSpPr>
        <p:spPr>
          <a:xfrm flipH="1" flipV="1">
            <a:off x="7890828" y="7590483"/>
            <a:ext cx="2543463" cy="2973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3" name="AutoShape 53"/>
          <p:cNvSpPr/>
          <p:nvPr/>
        </p:nvSpPr>
        <p:spPr>
          <a:xfrm flipH="1" flipV="1">
            <a:off x="11907056" y="4571828"/>
            <a:ext cx="2257678" cy="291533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4" name="Freeform 54"/>
          <p:cNvSpPr/>
          <p:nvPr/>
        </p:nvSpPr>
        <p:spPr>
          <a:xfrm>
            <a:off x="15693797" y="3073471"/>
            <a:ext cx="581449" cy="326669"/>
          </a:xfrm>
          <a:custGeom>
            <a:avLst/>
            <a:gdLst/>
            <a:ahLst/>
            <a:cxnLst/>
            <a:rect l="l" t="t" r="r" b="b"/>
            <a:pathLst>
              <a:path w="581449" h="326669">
                <a:moveTo>
                  <a:pt x="0" y="0"/>
                </a:moveTo>
                <a:lnTo>
                  <a:pt x="581449" y="0"/>
                </a:lnTo>
                <a:lnTo>
                  <a:pt x="581449" y="326669"/>
                </a:lnTo>
                <a:lnTo>
                  <a:pt x="0" y="326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5" name="Group 55"/>
          <p:cNvGrpSpPr/>
          <p:nvPr/>
        </p:nvGrpSpPr>
        <p:grpSpPr>
          <a:xfrm>
            <a:off x="10750557" y="8617573"/>
            <a:ext cx="712574" cy="549348"/>
            <a:chOff x="0" y="0"/>
            <a:chExt cx="563584" cy="43448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563584" cy="434487"/>
            </a:xfrm>
            <a:custGeom>
              <a:avLst/>
              <a:gdLst/>
              <a:ahLst/>
              <a:cxnLst/>
              <a:rect l="l" t="t" r="r" b="b"/>
              <a:pathLst>
                <a:path w="563584" h="434487">
                  <a:moveTo>
                    <a:pt x="141241" y="0"/>
                  </a:moveTo>
                  <a:lnTo>
                    <a:pt x="422343" y="0"/>
                  </a:lnTo>
                  <a:cubicBezTo>
                    <a:pt x="459803" y="0"/>
                    <a:pt x="495728" y="14881"/>
                    <a:pt x="522216" y="41369"/>
                  </a:cubicBezTo>
                  <a:cubicBezTo>
                    <a:pt x="548704" y="67857"/>
                    <a:pt x="563584" y="103782"/>
                    <a:pt x="563584" y="141241"/>
                  </a:cubicBezTo>
                  <a:lnTo>
                    <a:pt x="563584" y="293245"/>
                  </a:lnTo>
                  <a:cubicBezTo>
                    <a:pt x="563584" y="330705"/>
                    <a:pt x="548704" y="366630"/>
                    <a:pt x="522216" y="393118"/>
                  </a:cubicBezTo>
                  <a:cubicBezTo>
                    <a:pt x="495728" y="419606"/>
                    <a:pt x="459803" y="434487"/>
                    <a:pt x="422343" y="434487"/>
                  </a:cubicBezTo>
                  <a:lnTo>
                    <a:pt x="141241" y="434487"/>
                  </a:lnTo>
                  <a:cubicBezTo>
                    <a:pt x="103782" y="434487"/>
                    <a:pt x="67857" y="419606"/>
                    <a:pt x="41369" y="393118"/>
                  </a:cubicBezTo>
                  <a:cubicBezTo>
                    <a:pt x="14881" y="366630"/>
                    <a:pt x="0" y="330705"/>
                    <a:pt x="0" y="293245"/>
                  </a:cubicBezTo>
                  <a:lnTo>
                    <a:pt x="0" y="141241"/>
                  </a:lnTo>
                  <a:cubicBezTo>
                    <a:pt x="0" y="103782"/>
                    <a:pt x="14881" y="67857"/>
                    <a:pt x="41369" y="41369"/>
                  </a:cubicBezTo>
                  <a:cubicBezTo>
                    <a:pt x="67857" y="14881"/>
                    <a:pt x="103782" y="0"/>
                    <a:pt x="141241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19050"/>
              <a:ext cx="563584" cy="453537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REST</a:t>
              </a: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</a:p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9991057" y="4297154"/>
            <a:ext cx="712574" cy="549348"/>
            <a:chOff x="0" y="0"/>
            <a:chExt cx="563584" cy="43448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63584" cy="434487"/>
            </a:xfrm>
            <a:custGeom>
              <a:avLst/>
              <a:gdLst/>
              <a:ahLst/>
              <a:cxnLst/>
              <a:rect l="l" t="t" r="r" b="b"/>
              <a:pathLst>
                <a:path w="563584" h="434487">
                  <a:moveTo>
                    <a:pt x="141241" y="0"/>
                  </a:moveTo>
                  <a:lnTo>
                    <a:pt x="422343" y="0"/>
                  </a:lnTo>
                  <a:cubicBezTo>
                    <a:pt x="459803" y="0"/>
                    <a:pt x="495728" y="14881"/>
                    <a:pt x="522216" y="41369"/>
                  </a:cubicBezTo>
                  <a:cubicBezTo>
                    <a:pt x="548704" y="67857"/>
                    <a:pt x="563584" y="103782"/>
                    <a:pt x="563584" y="141241"/>
                  </a:cubicBezTo>
                  <a:lnTo>
                    <a:pt x="563584" y="293245"/>
                  </a:lnTo>
                  <a:cubicBezTo>
                    <a:pt x="563584" y="330705"/>
                    <a:pt x="548704" y="366630"/>
                    <a:pt x="522216" y="393118"/>
                  </a:cubicBezTo>
                  <a:cubicBezTo>
                    <a:pt x="495728" y="419606"/>
                    <a:pt x="459803" y="434487"/>
                    <a:pt x="422343" y="434487"/>
                  </a:cubicBezTo>
                  <a:lnTo>
                    <a:pt x="141241" y="434487"/>
                  </a:lnTo>
                  <a:cubicBezTo>
                    <a:pt x="103782" y="434487"/>
                    <a:pt x="67857" y="419606"/>
                    <a:pt x="41369" y="393118"/>
                  </a:cubicBezTo>
                  <a:cubicBezTo>
                    <a:pt x="14881" y="366630"/>
                    <a:pt x="0" y="330705"/>
                    <a:pt x="0" y="293245"/>
                  </a:cubicBezTo>
                  <a:lnTo>
                    <a:pt x="0" y="141241"/>
                  </a:lnTo>
                  <a:cubicBezTo>
                    <a:pt x="0" y="103782"/>
                    <a:pt x="14881" y="67857"/>
                    <a:pt x="41369" y="41369"/>
                  </a:cubicBezTo>
                  <a:cubicBezTo>
                    <a:pt x="67857" y="14881"/>
                    <a:pt x="103782" y="0"/>
                    <a:pt x="141241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19050"/>
              <a:ext cx="563584" cy="453537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REST</a:t>
              </a: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</a:p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808447" y="4527303"/>
            <a:ext cx="712574" cy="549348"/>
            <a:chOff x="0" y="0"/>
            <a:chExt cx="563584" cy="43448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563584" cy="434487"/>
            </a:xfrm>
            <a:custGeom>
              <a:avLst/>
              <a:gdLst/>
              <a:ahLst/>
              <a:cxnLst/>
              <a:rect l="l" t="t" r="r" b="b"/>
              <a:pathLst>
                <a:path w="563584" h="434487">
                  <a:moveTo>
                    <a:pt x="141241" y="0"/>
                  </a:moveTo>
                  <a:lnTo>
                    <a:pt x="422343" y="0"/>
                  </a:lnTo>
                  <a:cubicBezTo>
                    <a:pt x="459803" y="0"/>
                    <a:pt x="495728" y="14881"/>
                    <a:pt x="522216" y="41369"/>
                  </a:cubicBezTo>
                  <a:cubicBezTo>
                    <a:pt x="548704" y="67857"/>
                    <a:pt x="563584" y="103782"/>
                    <a:pt x="563584" y="141241"/>
                  </a:cubicBezTo>
                  <a:lnTo>
                    <a:pt x="563584" y="293245"/>
                  </a:lnTo>
                  <a:cubicBezTo>
                    <a:pt x="563584" y="330705"/>
                    <a:pt x="548704" y="366630"/>
                    <a:pt x="522216" y="393118"/>
                  </a:cubicBezTo>
                  <a:cubicBezTo>
                    <a:pt x="495728" y="419606"/>
                    <a:pt x="459803" y="434487"/>
                    <a:pt x="422343" y="434487"/>
                  </a:cubicBezTo>
                  <a:lnTo>
                    <a:pt x="141241" y="434487"/>
                  </a:lnTo>
                  <a:cubicBezTo>
                    <a:pt x="103782" y="434487"/>
                    <a:pt x="67857" y="419606"/>
                    <a:pt x="41369" y="393118"/>
                  </a:cubicBezTo>
                  <a:cubicBezTo>
                    <a:pt x="14881" y="366630"/>
                    <a:pt x="0" y="330705"/>
                    <a:pt x="0" y="293245"/>
                  </a:cubicBezTo>
                  <a:lnTo>
                    <a:pt x="0" y="141241"/>
                  </a:lnTo>
                  <a:cubicBezTo>
                    <a:pt x="0" y="103782"/>
                    <a:pt x="14881" y="67857"/>
                    <a:pt x="41369" y="41369"/>
                  </a:cubicBezTo>
                  <a:cubicBezTo>
                    <a:pt x="67857" y="14881"/>
                    <a:pt x="103782" y="0"/>
                    <a:pt x="141241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19050"/>
              <a:ext cx="563584" cy="453537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REST</a:t>
              </a: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</a:p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3754851" y="7212486"/>
            <a:ext cx="712574" cy="549348"/>
            <a:chOff x="0" y="0"/>
            <a:chExt cx="563584" cy="43448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563584" cy="434487"/>
            </a:xfrm>
            <a:custGeom>
              <a:avLst/>
              <a:gdLst/>
              <a:ahLst/>
              <a:cxnLst/>
              <a:rect l="l" t="t" r="r" b="b"/>
              <a:pathLst>
                <a:path w="563584" h="434487">
                  <a:moveTo>
                    <a:pt x="141241" y="0"/>
                  </a:moveTo>
                  <a:lnTo>
                    <a:pt x="422343" y="0"/>
                  </a:lnTo>
                  <a:cubicBezTo>
                    <a:pt x="459803" y="0"/>
                    <a:pt x="495728" y="14881"/>
                    <a:pt x="522216" y="41369"/>
                  </a:cubicBezTo>
                  <a:cubicBezTo>
                    <a:pt x="548704" y="67857"/>
                    <a:pt x="563584" y="103782"/>
                    <a:pt x="563584" y="141241"/>
                  </a:cubicBezTo>
                  <a:lnTo>
                    <a:pt x="563584" y="293245"/>
                  </a:lnTo>
                  <a:cubicBezTo>
                    <a:pt x="563584" y="330705"/>
                    <a:pt x="548704" y="366630"/>
                    <a:pt x="522216" y="393118"/>
                  </a:cubicBezTo>
                  <a:cubicBezTo>
                    <a:pt x="495728" y="419606"/>
                    <a:pt x="459803" y="434487"/>
                    <a:pt x="422343" y="434487"/>
                  </a:cubicBezTo>
                  <a:lnTo>
                    <a:pt x="141241" y="434487"/>
                  </a:lnTo>
                  <a:cubicBezTo>
                    <a:pt x="103782" y="434487"/>
                    <a:pt x="67857" y="419606"/>
                    <a:pt x="41369" y="393118"/>
                  </a:cubicBezTo>
                  <a:cubicBezTo>
                    <a:pt x="14881" y="366630"/>
                    <a:pt x="0" y="330705"/>
                    <a:pt x="0" y="293245"/>
                  </a:cubicBezTo>
                  <a:lnTo>
                    <a:pt x="0" y="141241"/>
                  </a:lnTo>
                  <a:cubicBezTo>
                    <a:pt x="0" y="103782"/>
                    <a:pt x="14881" y="67857"/>
                    <a:pt x="41369" y="41369"/>
                  </a:cubicBezTo>
                  <a:cubicBezTo>
                    <a:pt x="67857" y="14881"/>
                    <a:pt x="103782" y="0"/>
                    <a:pt x="141241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19050"/>
              <a:ext cx="563584" cy="453537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REST</a:t>
              </a: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</a:p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14993926" y="3126087"/>
            <a:ext cx="627968" cy="20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6"/>
              </a:lnSpc>
              <a:spcBef>
                <a:spcPct val="0"/>
              </a:spcBef>
            </a:pPr>
            <a:r>
              <a:rPr lang="en-US" sz="121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DOCKER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6999334" y="2902492"/>
            <a:ext cx="9377853" cy="6869882"/>
            <a:chOff x="0" y="0"/>
            <a:chExt cx="8892554" cy="6514369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892554" cy="6514369"/>
            </a:xfrm>
            <a:custGeom>
              <a:avLst/>
              <a:gdLst/>
              <a:ahLst/>
              <a:cxnLst/>
              <a:rect l="l" t="t" r="r" b="b"/>
              <a:pathLst>
                <a:path w="8892554" h="6514369">
                  <a:moveTo>
                    <a:pt x="10732" y="0"/>
                  </a:moveTo>
                  <a:lnTo>
                    <a:pt x="8881822" y="0"/>
                  </a:lnTo>
                  <a:cubicBezTo>
                    <a:pt x="8887749" y="0"/>
                    <a:pt x="8892554" y="4805"/>
                    <a:pt x="8892554" y="10732"/>
                  </a:cubicBezTo>
                  <a:lnTo>
                    <a:pt x="8892554" y="6503637"/>
                  </a:lnTo>
                  <a:cubicBezTo>
                    <a:pt x="8892554" y="6509564"/>
                    <a:pt x="8887749" y="6514369"/>
                    <a:pt x="8881822" y="6514369"/>
                  </a:cubicBezTo>
                  <a:lnTo>
                    <a:pt x="10732" y="6514369"/>
                  </a:lnTo>
                  <a:cubicBezTo>
                    <a:pt x="4805" y="6514369"/>
                    <a:pt x="0" y="6509564"/>
                    <a:pt x="0" y="6503637"/>
                  </a:cubicBezTo>
                  <a:lnTo>
                    <a:pt x="0" y="10732"/>
                  </a:lnTo>
                  <a:cubicBezTo>
                    <a:pt x="0" y="4805"/>
                    <a:pt x="4805" y="0"/>
                    <a:pt x="107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lgDash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9525"/>
              <a:ext cx="8892554" cy="6523894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algn="ctr">
                <a:lnSpc>
                  <a:spcPts val="729"/>
                </a:lnSpc>
              </a:pPr>
              <a:endParaRPr/>
            </a:p>
          </p:txBody>
        </p:sp>
      </p:grpSp>
      <p:sp>
        <p:nvSpPr>
          <p:cNvPr id="71" name="Freeform 71"/>
          <p:cNvSpPr/>
          <p:nvPr/>
        </p:nvSpPr>
        <p:spPr>
          <a:xfrm>
            <a:off x="8592868" y="1446214"/>
            <a:ext cx="328593" cy="328593"/>
          </a:xfrm>
          <a:custGeom>
            <a:avLst/>
            <a:gdLst/>
            <a:ahLst/>
            <a:cxnLst/>
            <a:rect l="l" t="t" r="r" b="b"/>
            <a:pathLst>
              <a:path w="328593" h="328593">
                <a:moveTo>
                  <a:pt x="0" y="0"/>
                </a:moveTo>
                <a:lnTo>
                  <a:pt x="328592" y="0"/>
                </a:lnTo>
                <a:lnTo>
                  <a:pt x="328592" y="328593"/>
                </a:lnTo>
                <a:lnTo>
                  <a:pt x="0" y="3285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2" name="Freeform 72"/>
          <p:cNvSpPr/>
          <p:nvPr/>
        </p:nvSpPr>
        <p:spPr>
          <a:xfrm>
            <a:off x="7430562" y="2247150"/>
            <a:ext cx="602947" cy="333882"/>
          </a:xfrm>
          <a:custGeom>
            <a:avLst/>
            <a:gdLst/>
            <a:ahLst/>
            <a:cxnLst/>
            <a:rect l="l" t="t" r="r" b="b"/>
            <a:pathLst>
              <a:path w="602947" h="333882">
                <a:moveTo>
                  <a:pt x="0" y="0"/>
                </a:moveTo>
                <a:lnTo>
                  <a:pt x="602947" y="0"/>
                </a:lnTo>
                <a:lnTo>
                  <a:pt x="602947" y="333883"/>
                </a:lnTo>
                <a:lnTo>
                  <a:pt x="0" y="3338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3" name="Freeform 73"/>
          <p:cNvSpPr/>
          <p:nvPr/>
        </p:nvSpPr>
        <p:spPr>
          <a:xfrm>
            <a:off x="8545217" y="2225352"/>
            <a:ext cx="580704" cy="355681"/>
          </a:xfrm>
          <a:custGeom>
            <a:avLst/>
            <a:gdLst/>
            <a:ahLst/>
            <a:cxnLst/>
            <a:rect l="l" t="t" r="r" b="b"/>
            <a:pathLst>
              <a:path w="580704" h="355681">
                <a:moveTo>
                  <a:pt x="0" y="0"/>
                </a:moveTo>
                <a:lnTo>
                  <a:pt x="580703" y="0"/>
                </a:lnTo>
                <a:lnTo>
                  <a:pt x="580703" y="355681"/>
                </a:lnTo>
                <a:lnTo>
                  <a:pt x="0" y="355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4" name="AutoShape 74"/>
          <p:cNvSpPr/>
          <p:nvPr/>
        </p:nvSpPr>
        <p:spPr>
          <a:xfrm>
            <a:off x="5912617" y="6363480"/>
            <a:ext cx="1323201" cy="406633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75" name="Freeform 75"/>
          <p:cNvSpPr/>
          <p:nvPr/>
        </p:nvSpPr>
        <p:spPr>
          <a:xfrm>
            <a:off x="8067473" y="7131914"/>
            <a:ext cx="887849" cy="466524"/>
          </a:xfrm>
          <a:custGeom>
            <a:avLst/>
            <a:gdLst/>
            <a:ahLst/>
            <a:cxnLst/>
            <a:rect l="l" t="t" r="r" b="b"/>
            <a:pathLst>
              <a:path w="887849" h="466524">
                <a:moveTo>
                  <a:pt x="0" y="0"/>
                </a:moveTo>
                <a:lnTo>
                  <a:pt x="887849" y="0"/>
                </a:lnTo>
                <a:lnTo>
                  <a:pt x="887849" y="466524"/>
                </a:lnTo>
                <a:lnTo>
                  <a:pt x="0" y="4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6" name="TextBox 76"/>
          <p:cNvSpPr txBox="1"/>
          <p:nvPr/>
        </p:nvSpPr>
        <p:spPr>
          <a:xfrm>
            <a:off x="1936937" y="7152688"/>
            <a:ext cx="1340943" cy="60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1787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Web Browser</a:t>
            </a:r>
          </a:p>
          <a:p>
            <a:pPr algn="ctr">
              <a:lnSpc>
                <a:spcPts val="2501"/>
              </a:lnSpc>
              <a:spcBef>
                <a:spcPct val="0"/>
              </a:spcBef>
            </a:pPr>
            <a:endParaRPr lang="en-US" sz="1787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7" name="Freeform 77"/>
          <p:cNvSpPr/>
          <p:nvPr/>
        </p:nvSpPr>
        <p:spPr>
          <a:xfrm>
            <a:off x="11463132" y="7887832"/>
            <a:ext cx="887849" cy="466524"/>
          </a:xfrm>
          <a:custGeom>
            <a:avLst/>
            <a:gdLst/>
            <a:ahLst/>
            <a:cxnLst/>
            <a:rect l="l" t="t" r="r" b="b"/>
            <a:pathLst>
              <a:path w="887849" h="466524">
                <a:moveTo>
                  <a:pt x="0" y="0"/>
                </a:moveTo>
                <a:lnTo>
                  <a:pt x="887849" y="0"/>
                </a:lnTo>
                <a:lnTo>
                  <a:pt x="887849" y="466524"/>
                </a:lnTo>
                <a:lnTo>
                  <a:pt x="0" y="4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8" name="Freeform 78"/>
          <p:cNvSpPr/>
          <p:nvPr/>
        </p:nvSpPr>
        <p:spPr>
          <a:xfrm>
            <a:off x="15161268" y="4613240"/>
            <a:ext cx="887849" cy="466524"/>
          </a:xfrm>
          <a:custGeom>
            <a:avLst/>
            <a:gdLst/>
            <a:ahLst/>
            <a:cxnLst/>
            <a:rect l="l" t="t" r="r" b="b"/>
            <a:pathLst>
              <a:path w="887849" h="466524">
                <a:moveTo>
                  <a:pt x="0" y="0"/>
                </a:moveTo>
                <a:lnTo>
                  <a:pt x="887849" y="0"/>
                </a:lnTo>
                <a:lnTo>
                  <a:pt x="887849" y="466524"/>
                </a:lnTo>
                <a:lnTo>
                  <a:pt x="0" y="4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9" name="Freeform 79"/>
          <p:cNvSpPr/>
          <p:nvPr/>
        </p:nvSpPr>
        <p:spPr>
          <a:xfrm>
            <a:off x="11463132" y="4843389"/>
            <a:ext cx="887849" cy="466524"/>
          </a:xfrm>
          <a:custGeom>
            <a:avLst/>
            <a:gdLst/>
            <a:ahLst/>
            <a:cxnLst/>
            <a:rect l="l" t="t" r="r" b="b"/>
            <a:pathLst>
              <a:path w="887849" h="466524">
                <a:moveTo>
                  <a:pt x="0" y="0"/>
                </a:moveTo>
                <a:lnTo>
                  <a:pt x="887849" y="0"/>
                </a:lnTo>
                <a:lnTo>
                  <a:pt x="887849" y="466524"/>
                </a:lnTo>
                <a:lnTo>
                  <a:pt x="0" y="4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0" name="Freeform 80"/>
          <p:cNvSpPr/>
          <p:nvPr/>
        </p:nvSpPr>
        <p:spPr>
          <a:xfrm>
            <a:off x="15252853" y="7639460"/>
            <a:ext cx="887849" cy="466524"/>
          </a:xfrm>
          <a:custGeom>
            <a:avLst/>
            <a:gdLst/>
            <a:ahLst/>
            <a:cxnLst/>
            <a:rect l="l" t="t" r="r" b="b"/>
            <a:pathLst>
              <a:path w="887849" h="466524">
                <a:moveTo>
                  <a:pt x="0" y="0"/>
                </a:moveTo>
                <a:lnTo>
                  <a:pt x="887849" y="0"/>
                </a:lnTo>
                <a:lnTo>
                  <a:pt x="887849" y="466524"/>
                </a:lnTo>
                <a:lnTo>
                  <a:pt x="0" y="4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084" b="-91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-3975604" y="-1940846"/>
            <a:ext cx="22263604" cy="12574144"/>
            <a:chOff x="0" y="0"/>
            <a:chExt cx="3943663" cy="2227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43663" cy="2227321"/>
            </a:xfrm>
            <a:custGeom>
              <a:avLst/>
              <a:gdLst/>
              <a:ahLst/>
              <a:cxnLst/>
              <a:rect l="l" t="t" r="r" b="b"/>
              <a:pathLst>
                <a:path w="3943663" h="2227321">
                  <a:moveTo>
                    <a:pt x="17735" y="0"/>
                  </a:moveTo>
                  <a:lnTo>
                    <a:pt x="3925929" y="0"/>
                  </a:lnTo>
                  <a:cubicBezTo>
                    <a:pt x="3935723" y="0"/>
                    <a:pt x="3943663" y="7940"/>
                    <a:pt x="3943663" y="17735"/>
                  </a:cubicBezTo>
                  <a:lnTo>
                    <a:pt x="3943663" y="2209586"/>
                  </a:lnTo>
                  <a:cubicBezTo>
                    <a:pt x="3943663" y="2219381"/>
                    <a:pt x="3935723" y="2227321"/>
                    <a:pt x="3925929" y="2227321"/>
                  </a:cubicBezTo>
                  <a:lnTo>
                    <a:pt x="17735" y="2227321"/>
                  </a:lnTo>
                  <a:cubicBezTo>
                    <a:pt x="7940" y="2227321"/>
                    <a:pt x="0" y="2219381"/>
                    <a:pt x="0" y="2209586"/>
                  </a:cubicBezTo>
                  <a:lnTo>
                    <a:pt x="0" y="17735"/>
                  </a:lnTo>
                  <a:cubicBezTo>
                    <a:pt x="0" y="7940"/>
                    <a:pt x="7940" y="0"/>
                    <a:pt x="17735" y="0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43663" cy="2265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63953" y="1492486"/>
            <a:ext cx="2141758" cy="2492227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0175"/>
              <a:ext cx="698500" cy="542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algn="ctr">
                <a:lnSpc>
                  <a:spcPts val="1583"/>
                </a:lnSpc>
              </a:pPr>
              <a:r>
                <a:rPr lang="en-US" sz="1131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Shopping</a:t>
              </a:r>
            </a:p>
            <a:p>
              <a:pPr algn="ctr">
                <a:lnSpc>
                  <a:spcPts val="1583"/>
                </a:lnSpc>
                <a:spcBef>
                  <a:spcPct val="0"/>
                </a:spcBef>
              </a:pPr>
              <a:r>
                <a:rPr lang="en-US" sz="1131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Cart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203" y="4386215"/>
            <a:ext cx="2032632" cy="20326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B1919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algn="ctr">
                <a:lnSpc>
                  <a:spcPts val="1583"/>
                </a:lnSpc>
              </a:pPr>
              <a:r>
                <a:rPr lang="en-US" sz="1131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 </a:t>
              </a:r>
              <a:r>
                <a:rPr lang="en-US" sz="1131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GATEWAY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2556" y="5827169"/>
            <a:ext cx="2141758" cy="2492227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0175"/>
              <a:ext cx="698500" cy="542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583"/>
                </a:lnSpc>
                <a:spcBef>
                  <a:spcPct val="0"/>
                </a:spcBef>
              </a:pPr>
              <a:r>
                <a:rPr lang="en-US" sz="1131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Payment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462556" y="1156757"/>
            <a:ext cx="2153768" cy="2506202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30175"/>
              <a:ext cx="698500" cy="542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583"/>
                </a:lnSpc>
                <a:spcBef>
                  <a:spcPct val="0"/>
                </a:spcBef>
              </a:pPr>
              <a:r>
                <a:rPr lang="en-US" sz="1131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Product Inventory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15919" y="6415924"/>
            <a:ext cx="2153768" cy="2506202"/>
            <a:chOff x="0" y="0"/>
            <a:chExt cx="6985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30175"/>
              <a:ext cx="698500" cy="542925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583"/>
                </a:lnSpc>
                <a:spcBef>
                  <a:spcPct val="0"/>
                </a:spcBef>
              </a:pPr>
              <a:r>
                <a:rPr lang="en-US" sz="1131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Delivey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160246" y="4787364"/>
            <a:ext cx="1947813" cy="2439546"/>
            <a:chOff x="0" y="0"/>
            <a:chExt cx="2597084" cy="325272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597084" cy="3252728"/>
              <a:chOff x="0" y="0"/>
              <a:chExt cx="818259" cy="102483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8259" cy="1024832"/>
              </a:xfrm>
              <a:custGeom>
                <a:avLst/>
                <a:gdLst/>
                <a:ahLst/>
                <a:cxnLst/>
                <a:rect l="l" t="t" r="r" b="b"/>
                <a:pathLst>
                  <a:path w="818259" h="1024832">
                    <a:moveTo>
                      <a:pt x="409130" y="0"/>
                    </a:moveTo>
                    <a:lnTo>
                      <a:pt x="818259" y="203200"/>
                    </a:lnTo>
                    <a:lnTo>
                      <a:pt x="818259" y="821632"/>
                    </a:lnTo>
                    <a:lnTo>
                      <a:pt x="409130" y="1024832"/>
                    </a:lnTo>
                    <a:lnTo>
                      <a:pt x="0" y="821632"/>
                    </a:lnTo>
                    <a:lnTo>
                      <a:pt x="0" y="203200"/>
                    </a:lnTo>
                    <a:lnTo>
                      <a:pt x="4091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7ED95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120650"/>
                <a:ext cx="818259" cy="764482"/>
              </a:xfrm>
              <a:prstGeom prst="rect">
                <a:avLst/>
              </a:prstGeom>
            </p:spPr>
            <p:txBody>
              <a:bodyPr lIns="42077" tIns="42077" rIns="42077" bIns="42077" rtlCol="0" anchor="ctr"/>
              <a:lstStyle/>
              <a:p>
                <a:pPr marL="0" lvl="0" indent="0" algn="ctr">
                  <a:lnSpc>
                    <a:spcPts val="168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924325" y="744679"/>
              <a:ext cx="748433" cy="748433"/>
            </a:xfrm>
            <a:custGeom>
              <a:avLst/>
              <a:gdLst/>
              <a:ahLst/>
              <a:cxnLst/>
              <a:rect l="l" t="t" r="r" b="b"/>
              <a:pathLst>
                <a:path w="748433" h="748433">
                  <a:moveTo>
                    <a:pt x="0" y="0"/>
                  </a:moveTo>
                  <a:lnTo>
                    <a:pt x="748433" y="0"/>
                  </a:lnTo>
                  <a:lnTo>
                    <a:pt x="748433" y="748433"/>
                  </a:lnTo>
                  <a:lnTo>
                    <a:pt x="0" y="748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32662" y="1698371"/>
              <a:ext cx="1731760" cy="781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0"/>
                </a:lnSpc>
              </a:pPr>
              <a:r>
                <a:rPr lang="en-US" sz="1743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Cliente</a:t>
              </a:r>
            </a:p>
            <a:p>
              <a:pPr marL="0" lvl="0" indent="0" algn="ctr">
                <a:lnSpc>
                  <a:spcPts val="2368"/>
                </a:lnSpc>
                <a:spcBef>
                  <a:spcPct val="0"/>
                </a:spcBef>
              </a:pPr>
              <a:r>
                <a:rPr lang="en-US" sz="1691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Management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-1724646" y="5328824"/>
            <a:ext cx="1884848" cy="73708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8" name="AutoShape 28"/>
          <p:cNvSpPr/>
          <p:nvPr/>
        </p:nvSpPr>
        <p:spPr>
          <a:xfrm flipV="1">
            <a:off x="2192835" y="-1063036"/>
            <a:ext cx="2705215" cy="6465568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9" name="AutoShape 29"/>
          <p:cNvSpPr/>
          <p:nvPr/>
        </p:nvSpPr>
        <p:spPr>
          <a:xfrm flipV="1">
            <a:off x="15533434" y="3662959"/>
            <a:ext cx="6005" cy="216420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30" name="AutoShape 30"/>
          <p:cNvSpPr/>
          <p:nvPr/>
        </p:nvSpPr>
        <p:spPr>
          <a:xfrm flipH="1" flipV="1">
            <a:off x="11069687" y="7669025"/>
            <a:ext cx="4463747" cy="65037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31" name="AutoShape 31"/>
          <p:cNvSpPr/>
          <p:nvPr/>
        </p:nvSpPr>
        <p:spPr>
          <a:xfrm flipH="1">
            <a:off x="9992803" y="3984713"/>
            <a:ext cx="42029" cy="243121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32" name="AutoShape 32"/>
          <p:cNvSpPr/>
          <p:nvPr/>
        </p:nvSpPr>
        <p:spPr>
          <a:xfrm flipH="1">
            <a:off x="6108059" y="2738600"/>
            <a:ext cx="2855894" cy="3268537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33" name="AutoShape 33"/>
          <p:cNvSpPr/>
          <p:nvPr/>
        </p:nvSpPr>
        <p:spPr>
          <a:xfrm flipH="1">
            <a:off x="11105711" y="2409858"/>
            <a:ext cx="3356845" cy="328742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ES"/>
          </a:p>
        </p:txBody>
      </p:sp>
      <p:sp>
        <p:nvSpPr>
          <p:cNvPr id="34" name="AutoShape 34"/>
          <p:cNvSpPr/>
          <p:nvPr/>
        </p:nvSpPr>
        <p:spPr>
          <a:xfrm flipH="1" flipV="1">
            <a:off x="5134152" y="7226909"/>
            <a:ext cx="3781767" cy="44211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5" name="AutoShape 35"/>
          <p:cNvSpPr/>
          <p:nvPr/>
        </p:nvSpPr>
        <p:spPr>
          <a:xfrm flipH="1" flipV="1">
            <a:off x="11105711" y="2738600"/>
            <a:ext cx="3356845" cy="4334682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6" name="Freeform 36"/>
          <p:cNvSpPr/>
          <p:nvPr/>
        </p:nvSpPr>
        <p:spPr>
          <a:xfrm>
            <a:off x="16736055" y="510757"/>
            <a:ext cx="864532" cy="485710"/>
          </a:xfrm>
          <a:custGeom>
            <a:avLst/>
            <a:gdLst/>
            <a:ahLst/>
            <a:cxnLst/>
            <a:rect l="l" t="t" r="r" b="b"/>
            <a:pathLst>
              <a:path w="864532" h="485710">
                <a:moveTo>
                  <a:pt x="0" y="0"/>
                </a:moveTo>
                <a:lnTo>
                  <a:pt x="864532" y="0"/>
                </a:lnTo>
                <a:lnTo>
                  <a:pt x="864532" y="485710"/>
                </a:lnTo>
                <a:lnTo>
                  <a:pt x="0" y="485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7" name="Group 37"/>
          <p:cNvGrpSpPr/>
          <p:nvPr/>
        </p:nvGrpSpPr>
        <p:grpSpPr>
          <a:xfrm>
            <a:off x="9386162" y="8754046"/>
            <a:ext cx="1059496" cy="816802"/>
            <a:chOff x="0" y="0"/>
            <a:chExt cx="563584" cy="43448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63584" cy="434487"/>
            </a:xfrm>
            <a:custGeom>
              <a:avLst/>
              <a:gdLst/>
              <a:ahLst/>
              <a:cxnLst/>
              <a:rect l="l" t="t" r="r" b="b"/>
              <a:pathLst>
                <a:path w="563584" h="434487">
                  <a:moveTo>
                    <a:pt x="94993" y="0"/>
                  </a:moveTo>
                  <a:lnTo>
                    <a:pt x="468591" y="0"/>
                  </a:lnTo>
                  <a:cubicBezTo>
                    <a:pt x="521055" y="0"/>
                    <a:pt x="563584" y="42530"/>
                    <a:pt x="563584" y="94993"/>
                  </a:cubicBezTo>
                  <a:lnTo>
                    <a:pt x="563584" y="339493"/>
                  </a:lnTo>
                  <a:cubicBezTo>
                    <a:pt x="563584" y="391957"/>
                    <a:pt x="521055" y="434487"/>
                    <a:pt x="468591" y="434487"/>
                  </a:cubicBezTo>
                  <a:lnTo>
                    <a:pt x="94993" y="434487"/>
                  </a:lnTo>
                  <a:cubicBezTo>
                    <a:pt x="42530" y="434487"/>
                    <a:pt x="0" y="391957"/>
                    <a:pt x="0" y="339493"/>
                  </a:cubicBezTo>
                  <a:lnTo>
                    <a:pt x="0" y="94993"/>
                  </a:lnTo>
                  <a:cubicBezTo>
                    <a:pt x="0" y="42530"/>
                    <a:pt x="42530" y="0"/>
                    <a:pt x="94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563584" cy="453537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REST</a:t>
              </a: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</a:p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256893" y="2330199"/>
            <a:ext cx="1059496" cy="816802"/>
            <a:chOff x="0" y="0"/>
            <a:chExt cx="563584" cy="43448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63584" cy="434487"/>
            </a:xfrm>
            <a:custGeom>
              <a:avLst/>
              <a:gdLst/>
              <a:ahLst/>
              <a:cxnLst/>
              <a:rect l="l" t="t" r="r" b="b"/>
              <a:pathLst>
                <a:path w="563584" h="434487">
                  <a:moveTo>
                    <a:pt x="94993" y="0"/>
                  </a:moveTo>
                  <a:lnTo>
                    <a:pt x="468591" y="0"/>
                  </a:lnTo>
                  <a:cubicBezTo>
                    <a:pt x="521055" y="0"/>
                    <a:pt x="563584" y="42530"/>
                    <a:pt x="563584" y="94993"/>
                  </a:cubicBezTo>
                  <a:lnTo>
                    <a:pt x="563584" y="339493"/>
                  </a:lnTo>
                  <a:cubicBezTo>
                    <a:pt x="563584" y="391957"/>
                    <a:pt x="521055" y="434487"/>
                    <a:pt x="468591" y="434487"/>
                  </a:cubicBezTo>
                  <a:lnTo>
                    <a:pt x="94993" y="434487"/>
                  </a:lnTo>
                  <a:cubicBezTo>
                    <a:pt x="42530" y="434487"/>
                    <a:pt x="0" y="391957"/>
                    <a:pt x="0" y="339493"/>
                  </a:cubicBezTo>
                  <a:lnTo>
                    <a:pt x="0" y="94993"/>
                  </a:lnTo>
                  <a:cubicBezTo>
                    <a:pt x="0" y="42530"/>
                    <a:pt x="42530" y="0"/>
                    <a:pt x="94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563584" cy="453537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REST</a:t>
              </a: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</a:p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932808" y="2672398"/>
            <a:ext cx="1059496" cy="816802"/>
            <a:chOff x="0" y="0"/>
            <a:chExt cx="563584" cy="43448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63584" cy="434487"/>
            </a:xfrm>
            <a:custGeom>
              <a:avLst/>
              <a:gdLst/>
              <a:ahLst/>
              <a:cxnLst/>
              <a:rect l="l" t="t" r="r" b="b"/>
              <a:pathLst>
                <a:path w="563584" h="434487">
                  <a:moveTo>
                    <a:pt x="94993" y="0"/>
                  </a:moveTo>
                  <a:lnTo>
                    <a:pt x="468591" y="0"/>
                  </a:lnTo>
                  <a:cubicBezTo>
                    <a:pt x="521055" y="0"/>
                    <a:pt x="563584" y="42530"/>
                    <a:pt x="563584" y="94993"/>
                  </a:cubicBezTo>
                  <a:lnTo>
                    <a:pt x="563584" y="339493"/>
                  </a:lnTo>
                  <a:cubicBezTo>
                    <a:pt x="563584" y="391957"/>
                    <a:pt x="521055" y="434487"/>
                    <a:pt x="468591" y="434487"/>
                  </a:cubicBezTo>
                  <a:lnTo>
                    <a:pt x="94993" y="434487"/>
                  </a:lnTo>
                  <a:cubicBezTo>
                    <a:pt x="42530" y="434487"/>
                    <a:pt x="0" y="391957"/>
                    <a:pt x="0" y="339493"/>
                  </a:cubicBezTo>
                  <a:lnTo>
                    <a:pt x="0" y="94993"/>
                  </a:lnTo>
                  <a:cubicBezTo>
                    <a:pt x="0" y="42530"/>
                    <a:pt x="42530" y="0"/>
                    <a:pt x="94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563584" cy="453537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REST</a:t>
              </a: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</a:p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853119" y="6664881"/>
            <a:ext cx="1059496" cy="816802"/>
            <a:chOff x="0" y="0"/>
            <a:chExt cx="563584" cy="43448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63584" cy="434487"/>
            </a:xfrm>
            <a:custGeom>
              <a:avLst/>
              <a:gdLst/>
              <a:ahLst/>
              <a:cxnLst/>
              <a:rect l="l" t="t" r="r" b="b"/>
              <a:pathLst>
                <a:path w="563584" h="434487">
                  <a:moveTo>
                    <a:pt x="94993" y="0"/>
                  </a:moveTo>
                  <a:lnTo>
                    <a:pt x="468591" y="0"/>
                  </a:lnTo>
                  <a:cubicBezTo>
                    <a:pt x="521055" y="0"/>
                    <a:pt x="563584" y="42530"/>
                    <a:pt x="563584" y="94993"/>
                  </a:cubicBezTo>
                  <a:lnTo>
                    <a:pt x="563584" y="339493"/>
                  </a:lnTo>
                  <a:cubicBezTo>
                    <a:pt x="563584" y="391957"/>
                    <a:pt x="521055" y="434487"/>
                    <a:pt x="468591" y="434487"/>
                  </a:cubicBezTo>
                  <a:lnTo>
                    <a:pt x="94993" y="434487"/>
                  </a:lnTo>
                  <a:cubicBezTo>
                    <a:pt x="42530" y="434487"/>
                    <a:pt x="0" y="391957"/>
                    <a:pt x="0" y="339493"/>
                  </a:cubicBezTo>
                  <a:lnTo>
                    <a:pt x="0" y="94993"/>
                  </a:lnTo>
                  <a:cubicBezTo>
                    <a:pt x="0" y="42530"/>
                    <a:pt x="42530" y="0"/>
                    <a:pt x="94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563584" cy="453537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REST</a:t>
              </a: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</a:p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r>
                <a:rPr lang="en-US" sz="957" u="none" strike="noStrike">
                  <a:solidFill>
                    <a:srgbClr val="7ED957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API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5695446" y="588739"/>
            <a:ext cx="933699" cy="301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36"/>
              </a:lnSpc>
              <a:spcBef>
                <a:spcPct val="0"/>
              </a:spcBef>
            </a:pPr>
            <a:r>
              <a:rPr lang="en-US" sz="181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DOCKER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3808628" y="256535"/>
            <a:ext cx="13943531" cy="9746471"/>
            <a:chOff x="0" y="0"/>
            <a:chExt cx="8892554" cy="621585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892554" cy="6215859"/>
            </a:xfrm>
            <a:custGeom>
              <a:avLst/>
              <a:gdLst/>
              <a:ahLst/>
              <a:cxnLst/>
              <a:rect l="l" t="t" r="r" b="b"/>
              <a:pathLst>
                <a:path w="8892554" h="6215859">
                  <a:moveTo>
                    <a:pt x="7218" y="0"/>
                  </a:moveTo>
                  <a:lnTo>
                    <a:pt x="8885336" y="0"/>
                  </a:lnTo>
                  <a:cubicBezTo>
                    <a:pt x="8887251" y="0"/>
                    <a:pt x="8889086" y="760"/>
                    <a:pt x="8890440" y="2114"/>
                  </a:cubicBezTo>
                  <a:cubicBezTo>
                    <a:pt x="8891794" y="3468"/>
                    <a:pt x="8892554" y="5304"/>
                    <a:pt x="8892554" y="7218"/>
                  </a:cubicBezTo>
                  <a:lnTo>
                    <a:pt x="8892554" y="6208641"/>
                  </a:lnTo>
                  <a:cubicBezTo>
                    <a:pt x="8892554" y="6210555"/>
                    <a:pt x="8891794" y="6212391"/>
                    <a:pt x="8890440" y="6213745"/>
                  </a:cubicBezTo>
                  <a:cubicBezTo>
                    <a:pt x="8889086" y="6215099"/>
                    <a:pt x="8887251" y="6215859"/>
                    <a:pt x="8885336" y="6215859"/>
                  </a:cubicBezTo>
                  <a:lnTo>
                    <a:pt x="7218" y="6215859"/>
                  </a:lnTo>
                  <a:cubicBezTo>
                    <a:pt x="5304" y="6215859"/>
                    <a:pt x="3468" y="6215099"/>
                    <a:pt x="2114" y="6213745"/>
                  </a:cubicBezTo>
                  <a:cubicBezTo>
                    <a:pt x="760" y="6212391"/>
                    <a:pt x="0" y="6210555"/>
                    <a:pt x="0" y="6208641"/>
                  </a:cubicBezTo>
                  <a:lnTo>
                    <a:pt x="0" y="7218"/>
                  </a:lnTo>
                  <a:cubicBezTo>
                    <a:pt x="0" y="5304"/>
                    <a:pt x="760" y="3468"/>
                    <a:pt x="2114" y="2114"/>
                  </a:cubicBezTo>
                  <a:cubicBezTo>
                    <a:pt x="3468" y="760"/>
                    <a:pt x="5304" y="0"/>
                    <a:pt x="72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lgDash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8892554" cy="6225384"/>
            </a:xfrm>
            <a:prstGeom prst="rect">
              <a:avLst/>
            </a:prstGeom>
          </p:spPr>
          <p:txBody>
            <a:bodyPr lIns="22100" tIns="22100" rIns="22100" bIns="22100" rtlCol="0" anchor="ctr"/>
            <a:lstStyle/>
            <a:p>
              <a:pPr algn="ctr">
                <a:lnSpc>
                  <a:spcPts val="729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>
            <a:off x="2192835" y="5402532"/>
            <a:ext cx="1967411" cy="604605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54" name="Freeform 54"/>
          <p:cNvSpPr/>
          <p:nvPr/>
        </p:nvSpPr>
        <p:spPr>
          <a:xfrm>
            <a:off x="5396798" y="6545083"/>
            <a:ext cx="1320105" cy="693655"/>
          </a:xfrm>
          <a:custGeom>
            <a:avLst/>
            <a:gdLst/>
            <a:ahLst/>
            <a:cxnLst/>
            <a:rect l="l" t="t" r="r" b="b"/>
            <a:pathLst>
              <a:path w="1320105" h="693655">
                <a:moveTo>
                  <a:pt x="0" y="0"/>
                </a:moveTo>
                <a:lnTo>
                  <a:pt x="1320105" y="0"/>
                </a:lnTo>
                <a:lnTo>
                  <a:pt x="1320105" y="693655"/>
                </a:lnTo>
                <a:lnTo>
                  <a:pt x="0" y="693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5" name="Freeform 55"/>
          <p:cNvSpPr/>
          <p:nvPr/>
        </p:nvSpPr>
        <p:spPr>
          <a:xfrm>
            <a:off x="10445658" y="7669025"/>
            <a:ext cx="1320105" cy="693655"/>
          </a:xfrm>
          <a:custGeom>
            <a:avLst/>
            <a:gdLst/>
            <a:ahLst/>
            <a:cxnLst/>
            <a:rect l="l" t="t" r="r" b="b"/>
            <a:pathLst>
              <a:path w="1320105" h="693655">
                <a:moveTo>
                  <a:pt x="0" y="0"/>
                </a:moveTo>
                <a:lnTo>
                  <a:pt x="1320105" y="0"/>
                </a:lnTo>
                <a:lnTo>
                  <a:pt x="1320105" y="693656"/>
                </a:lnTo>
                <a:lnTo>
                  <a:pt x="0" y="693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6" name="Freeform 56"/>
          <p:cNvSpPr/>
          <p:nvPr/>
        </p:nvSpPr>
        <p:spPr>
          <a:xfrm>
            <a:off x="15944261" y="2800173"/>
            <a:ext cx="1320105" cy="693655"/>
          </a:xfrm>
          <a:custGeom>
            <a:avLst/>
            <a:gdLst/>
            <a:ahLst/>
            <a:cxnLst/>
            <a:rect l="l" t="t" r="r" b="b"/>
            <a:pathLst>
              <a:path w="1320105" h="693655">
                <a:moveTo>
                  <a:pt x="0" y="0"/>
                </a:moveTo>
                <a:lnTo>
                  <a:pt x="1320105" y="0"/>
                </a:lnTo>
                <a:lnTo>
                  <a:pt x="1320105" y="693655"/>
                </a:lnTo>
                <a:lnTo>
                  <a:pt x="0" y="693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7" name="Freeform 57"/>
          <p:cNvSpPr/>
          <p:nvPr/>
        </p:nvSpPr>
        <p:spPr>
          <a:xfrm>
            <a:off x="10445658" y="3142372"/>
            <a:ext cx="1320105" cy="693655"/>
          </a:xfrm>
          <a:custGeom>
            <a:avLst/>
            <a:gdLst/>
            <a:ahLst/>
            <a:cxnLst/>
            <a:rect l="l" t="t" r="r" b="b"/>
            <a:pathLst>
              <a:path w="1320105" h="693655">
                <a:moveTo>
                  <a:pt x="0" y="0"/>
                </a:moveTo>
                <a:lnTo>
                  <a:pt x="1320105" y="0"/>
                </a:lnTo>
                <a:lnTo>
                  <a:pt x="1320105" y="693656"/>
                </a:lnTo>
                <a:lnTo>
                  <a:pt x="0" y="693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8" name="Freeform 58"/>
          <p:cNvSpPr/>
          <p:nvPr/>
        </p:nvSpPr>
        <p:spPr>
          <a:xfrm>
            <a:off x="16080435" y="7299731"/>
            <a:ext cx="1320105" cy="693655"/>
          </a:xfrm>
          <a:custGeom>
            <a:avLst/>
            <a:gdLst/>
            <a:ahLst/>
            <a:cxnLst/>
            <a:rect l="l" t="t" r="r" b="b"/>
            <a:pathLst>
              <a:path w="1320105" h="693655">
                <a:moveTo>
                  <a:pt x="0" y="0"/>
                </a:moveTo>
                <a:lnTo>
                  <a:pt x="1320105" y="0"/>
                </a:lnTo>
                <a:lnTo>
                  <a:pt x="1320105" y="693655"/>
                </a:lnTo>
                <a:lnTo>
                  <a:pt x="0" y="693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9" name="Group 59"/>
          <p:cNvGrpSpPr/>
          <p:nvPr/>
        </p:nvGrpSpPr>
        <p:grpSpPr>
          <a:xfrm>
            <a:off x="250874" y="1973325"/>
            <a:ext cx="17786252" cy="18013304"/>
            <a:chOff x="0" y="0"/>
            <a:chExt cx="23715003" cy="24017739"/>
          </a:xfrm>
        </p:grpSpPr>
        <p:grpSp>
          <p:nvGrpSpPr>
            <p:cNvPr id="60" name="Group 60"/>
            <p:cNvGrpSpPr/>
            <p:nvPr/>
          </p:nvGrpSpPr>
          <p:grpSpPr>
            <a:xfrm>
              <a:off x="536560" y="11156495"/>
              <a:ext cx="213020" cy="1615669"/>
              <a:chOff x="0" y="0"/>
              <a:chExt cx="42078" cy="319145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2078" cy="319144"/>
              </a:xfrm>
              <a:custGeom>
                <a:avLst/>
                <a:gdLst/>
                <a:ahLst/>
                <a:cxnLst/>
                <a:rect l="l" t="t" r="r" b="b"/>
                <a:pathLst>
                  <a:path w="42078" h="319144">
                    <a:moveTo>
                      <a:pt x="21039" y="0"/>
                    </a:moveTo>
                    <a:lnTo>
                      <a:pt x="21039" y="0"/>
                    </a:lnTo>
                    <a:cubicBezTo>
                      <a:pt x="32659" y="0"/>
                      <a:pt x="42078" y="9420"/>
                      <a:pt x="42078" y="21039"/>
                    </a:cubicBezTo>
                    <a:lnTo>
                      <a:pt x="42078" y="298105"/>
                    </a:lnTo>
                    <a:cubicBezTo>
                      <a:pt x="42078" y="309725"/>
                      <a:pt x="32659" y="319144"/>
                      <a:pt x="21039" y="319144"/>
                    </a:cubicBezTo>
                    <a:lnTo>
                      <a:pt x="21039" y="319144"/>
                    </a:lnTo>
                    <a:cubicBezTo>
                      <a:pt x="9420" y="319144"/>
                      <a:pt x="0" y="309725"/>
                      <a:pt x="0" y="298105"/>
                    </a:cubicBezTo>
                    <a:lnTo>
                      <a:pt x="0" y="21039"/>
                    </a:lnTo>
                    <a:cubicBezTo>
                      <a:pt x="0" y="9420"/>
                      <a:pt x="9420" y="0"/>
                      <a:pt x="21039" y="0"/>
                    </a:cubicBezTo>
                    <a:close/>
                  </a:path>
                </a:pathLst>
              </a:custGeom>
              <a:solidFill>
                <a:srgbClr val="4981BE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42078" cy="357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212010" y="17943745"/>
              <a:ext cx="4604215" cy="4604215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618A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5019425" y="17144112"/>
              <a:ext cx="1599266" cy="1599266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1F8E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5474581" y="18819578"/>
              <a:ext cx="5198162" cy="5198162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8FCA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6242134" y="13599878"/>
              <a:ext cx="4114800" cy="4114800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DEF5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TextBox 7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11140113" y="19084822"/>
              <a:ext cx="2965450" cy="2965450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10981567" y="13029312"/>
              <a:ext cx="5909144" cy="5909144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618A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8511590" y="13029312"/>
              <a:ext cx="4114800" cy="4114800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8FCA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TextBox 8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18160477" y="17260653"/>
              <a:ext cx="5554526" cy="5554526"/>
              <a:chOff x="0" y="0"/>
              <a:chExt cx="812800" cy="8128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618A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TextBox 8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7" name="TextBox 87"/>
            <p:cNvSpPr txBox="1"/>
            <p:nvPr/>
          </p:nvSpPr>
          <p:spPr>
            <a:xfrm>
              <a:off x="12622838" y="22158537"/>
              <a:ext cx="2481104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18160477" y="13698318"/>
              <a:ext cx="4817026" cy="2382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Jira + Canvas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20568" y="13247112"/>
              <a:ext cx="3554012" cy="3554012"/>
              <a:chOff x="0" y="0"/>
              <a:chExt cx="812800" cy="8128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48E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4432562" y="20037916"/>
              <a:ext cx="3727915" cy="3727915"/>
              <a:chOff x="0" y="0"/>
              <a:chExt cx="812800" cy="8128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1F8E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TextBox 9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3937880" y="22196637"/>
              <a:ext cx="1678181" cy="1678181"/>
              <a:chOff x="0" y="0"/>
              <a:chExt cx="812800" cy="8128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1DE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TextBox 9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9727176" y="17831500"/>
              <a:ext cx="1412937" cy="1412937"/>
              <a:chOff x="0" y="0"/>
              <a:chExt cx="812800" cy="8128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618A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TextBox 10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16021964" y="17624724"/>
              <a:ext cx="2138513" cy="2138513"/>
              <a:chOff x="0" y="0"/>
              <a:chExt cx="812800" cy="8128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48E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3" name="TextBox 10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6935243" y="13405599"/>
              <a:ext cx="1531816" cy="1531816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E3F9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6" name="TextBox 10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21458306" y="11191516"/>
              <a:ext cx="1837796" cy="1837796"/>
              <a:chOff x="0" y="0"/>
              <a:chExt cx="812800" cy="8128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618A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9" name="TextBox 10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432217" y="22659085"/>
              <a:ext cx="1106745" cy="1106745"/>
              <a:chOff x="0" y="0"/>
              <a:chExt cx="812800" cy="8128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48E0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2" name="TextBox 1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9287655" y="0"/>
              <a:ext cx="4114800" cy="11822812"/>
              <a:chOff x="0" y="0"/>
              <a:chExt cx="812800" cy="233537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812800" cy="233537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33537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35370"/>
                    </a:lnTo>
                    <a:lnTo>
                      <a:pt x="0" y="2335370"/>
                    </a:lnTo>
                    <a:close/>
                  </a:path>
                </a:pathLst>
              </a:custGeom>
              <a:solidFill>
                <a:srgbClr val="00618A">
                  <a:alpha val="0"/>
                </a:srgbClr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5" name="TextBox 115"/>
              <p:cNvSpPr txBox="1"/>
              <p:nvPr/>
            </p:nvSpPr>
            <p:spPr>
              <a:xfrm>
                <a:off x="0" y="-38100"/>
                <a:ext cx="812800" cy="23734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6" name="TextBox 116"/>
            <p:cNvSpPr txBox="1"/>
            <p:nvPr/>
          </p:nvSpPr>
          <p:spPr>
            <a:xfrm>
              <a:off x="985590" y="11341183"/>
              <a:ext cx="17653671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Herramientas y Frameworks Utilizados</a:t>
              </a:r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0" y="19187996"/>
              <a:ext cx="5028235" cy="1747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64"/>
                </a:lnSpc>
              </a:pPr>
              <a:r>
                <a:rPr lang="en-US" sz="3831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Java 24 + Spring Boot</a:t>
              </a:r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6702666" y="14418181"/>
              <a:ext cx="3193735" cy="2382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Git + GitHub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11799640" y="17635846"/>
              <a:ext cx="12700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5808276" y="20179562"/>
              <a:ext cx="4530771" cy="2382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Swagger (OpenAPI)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5808276" y="22524405"/>
              <a:ext cx="4530771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1943046" y="13951788"/>
              <a:ext cx="4189263" cy="4102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JUnit + Mockito + TestRestTemplate</a:t>
              </a:r>
            </a:p>
          </p:txBody>
        </p:sp>
        <p:sp>
          <p:nvSpPr>
            <p:cNvPr id="123" name="TextBox 123"/>
            <p:cNvSpPr txBox="1"/>
            <p:nvPr/>
          </p:nvSpPr>
          <p:spPr>
            <a:xfrm>
              <a:off x="11345055" y="19834726"/>
              <a:ext cx="2481104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Faker</a:t>
              </a:r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11799640" y="17222553"/>
              <a:ext cx="12700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5" name="TextBox 125"/>
            <p:cNvSpPr txBox="1"/>
            <p:nvPr/>
          </p:nvSpPr>
          <p:spPr>
            <a:xfrm>
              <a:off x="18579378" y="19375089"/>
              <a:ext cx="4716724" cy="1335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21"/>
                </a:lnSpc>
              </a:pPr>
              <a:r>
                <a:rPr lang="en-US" sz="6015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HATEOAS</a:t>
              </a:r>
            </a:p>
          </p:txBody>
        </p:sp>
        <p:sp>
          <p:nvSpPr>
            <p:cNvPr id="126" name="TextBox 126"/>
            <p:cNvSpPr txBox="1"/>
            <p:nvPr/>
          </p:nvSpPr>
          <p:spPr>
            <a:xfrm>
              <a:off x="2147323" y="14537602"/>
              <a:ext cx="3100502" cy="90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9"/>
                </a:lnSpc>
              </a:pPr>
              <a:r>
                <a:rPr lang="en-US" sz="4135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Lombok</a:t>
              </a:r>
            </a:p>
          </p:txBody>
        </p:sp>
        <p:sp>
          <p:nvSpPr>
            <p:cNvPr id="127" name="TextBox 127"/>
            <p:cNvSpPr txBox="1"/>
            <p:nvPr/>
          </p:nvSpPr>
          <p:spPr>
            <a:xfrm>
              <a:off x="14905663" y="21323409"/>
              <a:ext cx="291528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Gradle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927" y="422824"/>
            <a:ext cx="159765" cy="1211752"/>
            <a:chOff x="0" y="0"/>
            <a:chExt cx="42078" cy="319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8515" y="5513262"/>
            <a:ext cx="3453161" cy="345316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18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4076" y="4913537"/>
            <a:ext cx="1199449" cy="11994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F8E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395443" y="6170136"/>
            <a:ext cx="3898621" cy="389862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8FC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71108" y="225536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DEF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44592" y="6369069"/>
            <a:ext cx="2224088" cy="222408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25683" y="1827437"/>
            <a:ext cx="4431858" cy="443185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18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3200" y="1827437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8FC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09865" y="5000942"/>
            <a:ext cx="4165894" cy="416589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18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756636" y="8664830"/>
            <a:ext cx="186082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13909865" y="2305379"/>
            <a:ext cx="361277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Jira + Canvas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729934" y="1990787"/>
            <a:ext cx="2665509" cy="266550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113929" y="7083890"/>
            <a:ext cx="2795936" cy="2795936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F8E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242918" y="8702930"/>
            <a:ext cx="1258636" cy="1258636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A1D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584889" y="5429078"/>
            <a:ext cx="1059703" cy="105970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18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305981" y="5273996"/>
            <a:ext cx="1603885" cy="160388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990939" y="2109652"/>
            <a:ext cx="1148862" cy="114886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E3F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6383237" y="449090"/>
            <a:ext cx="1378347" cy="137834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18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13671" y="9049767"/>
            <a:ext cx="830059" cy="830059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255248" y="-7944547"/>
            <a:ext cx="3086100" cy="8867109"/>
            <a:chOff x="0" y="0"/>
            <a:chExt cx="812800" cy="233537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2335370"/>
            </a:xfrm>
            <a:custGeom>
              <a:avLst/>
              <a:gdLst/>
              <a:ahLst/>
              <a:cxnLst/>
              <a:rect l="l" t="t" r="r" b="b"/>
              <a:pathLst>
                <a:path w="812800" h="2335370">
                  <a:moveTo>
                    <a:pt x="0" y="0"/>
                  </a:moveTo>
                  <a:lnTo>
                    <a:pt x="812800" y="0"/>
                  </a:lnTo>
                  <a:lnTo>
                    <a:pt x="812800" y="2335370"/>
                  </a:lnTo>
                  <a:lnTo>
                    <a:pt x="0" y="2335370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12800" cy="2373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28700" y="537527"/>
            <a:ext cx="132402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Herramientas y Frameworks Utilizados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89508" y="6427400"/>
            <a:ext cx="3771177" cy="1330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 24 + Spring Boot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316507" y="2845276"/>
            <a:ext cx="239530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 + GitHub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139238" y="5272812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2" name="TextBox 62"/>
          <p:cNvSpPr txBox="1"/>
          <p:nvPr/>
        </p:nvSpPr>
        <p:spPr>
          <a:xfrm>
            <a:off x="4645714" y="7166312"/>
            <a:ext cx="3398079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Swagger (OpenAPI)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645714" y="8939232"/>
            <a:ext cx="339807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4" name="TextBox 64"/>
          <p:cNvSpPr txBox="1"/>
          <p:nvPr/>
        </p:nvSpPr>
        <p:spPr>
          <a:xfrm>
            <a:off x="9246792" y="2497863"/>
            <a:ext cx="3141947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JUnit + Mockito + TestRestTemplate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798298" y="6907685"/>
            <a:ext cx="186082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Faker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139238" y="4962842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7" name="TextBox 67"/>
          <p:cNvSpPr txBox="1"/>
          <p:nvPr/>
        </p:nvSpPr>
        <p:spPr>
          <a:xfrm>
            <a:off x="14224041" y="6558195"/>
            <a:ext cx="3537543" cy="103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1"/>
              </a:lnSpc>
            </a:pPr>
            <a:r>
              <a:rPr lang="en-US" sz="601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HATEOAS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900000" y="2941986"/>
            <a:ext cx="2325377" cy="6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9"/>
              </a:lnSpc>
            </a:pPr>
            <a:r>
              <a:rPr lang="en-US" sz="413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Lombok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468755" y="8024197"/>
            <a:ext cx="21864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Gradle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640717" y="10206276"/>
            <a:ext cx="159765" cy="1211752"/>
            <a:chOff x="0" y="0"/>
            <a:chExt cx="42078" cy="31914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7933863" y="1827437"/>
            <a:ext cx="3086100" cy="9395988"/>
            <a:chOff x="0" y="0"/>
            <a:chExt cx="812800" cy="2474664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812800" cy="2474664"/>
            </a:xfrm>
            <a:custGeom>
              <a:avLst/>
              <a:gdLst/>
              <a:ahLst/>
              <a:cxnLst/>
              <a:rect l="l" t="t" r="r" b="b"/>
              <a:pathLst>
                <a:path w="812800" h="2474664">
                  <a:moveTo>
                    <a:pt x="0" y="0"/>
                  </a:moveTo>
                  <a:lnTo>
                    <a:pt x="812800" y="0"/>
                  </a:lnTo>
                  <a:lnTo>
                    <a:pt x="812800" y="2474664"/>
                  </a:lnTo>
                  <a:lnTo>
                    <a:pt x="0" y="2474664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38100"/>
              <a:ext cx="812800" cy="2512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927" y="422824"/>
            <a:ext cx="159765" cy="1211752"/>
            <a:chOff x="0" y="0"/>
            <a:chExt cx="42078" cy="319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078" cy="319144"/>
            </a:xfrm>
            <a:custGeom>
              <a:avLst/>
              <a:gdLst/>
              <a:ahLst/>
              <a:cxnLst/>
              <a:rect l="l" t="t" r="r" b="b"/>
              <a:pathLst>
                <a:path w="42078" h="319144">
                  <a:moveTo>
                    <a:pt x="21039" y="0"/>
                  </a:moveTo>
                  <a:lnTo>
                    <a:pt x="21039" y="0"/>
                  </a:lnTo>
                  <a:cubicBezTo>
                    <a:pt x="32659" y="0"/>
                    <a:pt x="42078" y="9420"/>
                    <a:pt x="42078" y="21039"/>
                  </a:cubicBezTo>
                  <a:lnTo>
                    <a:pt x="42078" y="298105"/>
                  </a:lnTo>
                  <a:cubicBezTo>
                    <a:pt x="42078" y="309725"/>
                    <a:pt x="32659" y="319144"/>
                    <a:pt x="21039" y="319144"/>
                  </a:cubicBezTo>
                  <a:lnTo>
                    <a:pt x="21039" y="319144"/>
                  </a:lnTo>
                  <a:cubicBezTo>
                    <a:pt x="9420" y="319144"/>
                    <a:pt x="0" y="309725"/>
                    <a:pt x="0" y="298105"/>
                  </a:cubicBezTo>
                  <a:lnTo>
                    <a:pt x="0" y="21039"/>
                  </a:lnTo>
                  <a:cubicBezTo>
                    <a:pt x="0" y="9420"/>
                    <a:pt x="9420" y="0"/>
                    <a:pt x="21039" y="0"/>
                  </a:cubicBezTo>
                  <a:close/>
                </a:path>
              </a:pathLst>
            </a:custGeom>
            <a:solidFill>
              <a:srgbClr val="4981B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078" cy="357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72558" y="2148015"/>
            <a:ext cx="8421858" cy="7349985"/>
          </a:xfrm>
          <a:custGeom>
            <a:avLst/>
            <a:gdLst/>
            <a:ahLst/>
            <a:cxnLst/>
            <a:rect l="l" t="t" r="r" b="b"/>
            <a:pathLst>
              <a:path w="8421858" h="7349985">
                <a:moveTo>
                  <a:pt x="0" y="0"/>
                </a:moveTo>
                <a:lnTo>
                  <a:pt x="8421859" y="0"/>
                </a:lnTo>
                <a:lnTo>
                  <a:pt x="8421859" y="7349985"/>
                </a:lnTo>
                <a:lnTo>
                  <a:pt x="0" y="7349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533876" y="1807814"/>
            <a:ext cx="5814757" cy="8750547"/>
          </a:xfrm>
          <a:custGeom>
            <a:avLst/>
            <a:gdLst/>
            <a:ahLst/>
            <a:cxnLst/>
            <a:rect l="l" t="t" r="r" b="b"/>
            <a:pathLst>
              <a:path w="5814757" h="8750547">
                <a:moveTo>
                  <a:pt x="0" y="0"/>
                </a:moveTo>
                <a:lnTo>
                  <a:pt x="5814757" y="0"/>
                </a:lnTo>
                <a:lnTo>
                  <a:pt x="5814757" y="8750547"/>
                </a:lnTo>
                <a:lnTo>
                  <a:pt x="0" y="8750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7564853" y="1936225"/>
            <a:ext cx="1543050" cy="154305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18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85074" y="3870062"/>
            <a:ext cx="1543050" cy="15430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A1D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08910" y="5823008"/>
            <a:ext cx="1543050" cy="15430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E3F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999717" y="7917661"/>
            <a:ext cx="1543050" cy="154305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F8E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85074" y="-7956015"/>
            <a:ext cx="3086100" cy="9395988"/>
            <a:chOff x="0" y="0"/>
            <a:chExt cx="812800" cy="24746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2474664"/>
            </a:xfrm>
            <a:custGeom>
              <a:avLst/>
              <a:gdLst/>
              <a:ahLst/>
              <a:cxnLst/>
              <a:rect l="l" t="t" r="r" b="b"/>
              <a:pathLst>
                <a:path w="812800" h="2474664">
                  <a:moveTo>
                    <a:pt x="0" y="0"/>
                  </a:moveTo>
                  <a:lnTo>
                    <a:pt x="812800" y="0"/>
                  </a:lnTo>
                  <a:lnTo>
                    <a:pt x="812800" y="2474664"/>
                  </a:lnTo>
                  <a:lnTo>
                    <a:pt x="0" y="2474664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2512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44726" y="537527"/>
            <a:ext cx="132402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Diseño y Planificación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85836" y="1811448"/>
            <a:ext cx="8850787" cy="172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adoptó una arquitectura de microservicios, dividiendo la lógica en Usuario, Inventario y Carrito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13377" y="4035797"/>
            <a:ext cx="8850787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aplicó el patrón MVC para mantener una estructura limpia y modular.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4835" y="5858357"/>
            <a:ext cx="8850787" cy="172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Jira se utilizó para organizar tareas por microservicio y dar seguimiento con tableros ágiles.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85642" y="7953011"/>
            <a:ext cx="9559979" cy="172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Canvas permitió diagramar la arquitectura, modelar datos y planificar la comunicación entre servicios.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487296" y="2148015"/>
            <a:ext cx="3086100" cy="8847482"/>
            <a:chOff x="0" y="0"/>
            <a:chExt cx="812800" cy="23302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330201"/>
            </a:xfrm>
            <a:custGeom>
              <a:avLst/>
              <a:gdLst/>
              <a:ahLst/>
              <a:cxnLst/>
              <a:rect l="l" t="t" r="r" b="b"/>
              <a:pathLst>
                <a:path w="812800" h="2330201">
                  <a:moveTo>
                    <a:pt x="0" y="0"/>
                  </a:moveTo>
                  <a:lnTo>
                    <a:pt x="812800" y="0"/>
                  </a:lnTo>
                  <a:lnTo>
                    <a:pt x="812800" y="2330201"/>
                  </a:lnTo>
                  <a:lnTo>
                    <a:pt x="0" y="2330201"/>
                  </a:lnTo>
                  <a:close/>
                </a:path>
              </a:pathLst>
            </a:custGeom>
            <a:solidFill>
              <a:srgbClr val="00618A">
                <a:alpha val="0"/>
              </a:srgb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2368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844</Words>
  <Application>Microsoft Office PowerPoint</Application>
  <PresentationFormat>Personalizado</PresentationFormat>
  <Paragraphs>154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Open Sans Bold</vt:lpstr>
      <vt:lpstr>Calibri</vt:lpstr>
      <vt:lpstr>Open Sans</vt:lpstr>
      <vt:lpstr>Bree Serif</vt:lpstr>
      <vt:lpstr>Arial</vt:lpstr>
      <vt:lpstr>Roboto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Examen-Fullstack</dc:title>
  <cp:lastModifiedBy>CRISTOBAL . VARGAS IGOR</cp:lastModifiedBy>
  <cp:revision>2</cp:revision>
  <dcterms:created xsi:type="dcterms:W3CDTF">2006-08-16T00:00:00Z</dcterms:created>
  <dcterms:modified xsi:type="dcterms:W3CDTF">2025-07-12T06:35:39Z</dcterms:modified>
  <dc:identifier>DAGsvcHkC0o</dc:identifier>
</cp:coreProperties>
</file>